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86" r:id="rId3"/>
    <p:sldId id="287" r:id="rId4"/>
    <p:sldId id="289" r:id="rId5"/>
    <p:sldId id="341" r:id="rId6"/>
    <p:sldId id="290" r:id="rId7"/>
    <p:sldId id="291" r:id="rId8"/>
    <p:sldId id="292" r:id="rId9"/>
    <p:sldId id="314" r:id="rId10"/>
    <p:sldId id="295" r:id="rId11"/>
    <p:sldId id="319" r:id="rId12"/>
    <p:sldId id="315" r:id="rId13"/>
    <p:sldId id="322" r:id="rId14"/>
    <p:sldId id="329" r:id="rId15"/>
    <p:sldId id="330" r:id="rId16"/>
    <p:sldId id="299" r:id="rId17"/>
    <p:sldId id="300" r:id="rId18"/>
    <p:sldId id="301" r:id="rId19"/>
    <p:sldId id="331" r:id="rId20"/>
    <p:sldId id="332" r:id="rId21"/>
    <p:sldId id="333" r:id="rId22"/>
    <p:sldId id="334" r:id="rId23"/>
    <p:sldId id="336" r:id="rId24"/>
    <p:sldId id="337" r:id="rId25"/>
    <p:sldId id="306" r:id="rId26"/>
    <p:sldId id="307" r:id="rId27"/>
    <p:sldId id="339" r:id="rId28"/>
    <p:sldId id="324" r:id="rId29"/>
    <p:sldId id="340" r:id="rId30"/>
    <p:sldId id="312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519"/>
    <a:srgbClr val="0000FF"/>
    <a:srgbClr val="7F685A"/>
    <a:srgbClr val="E0E0E0"/>
    <a:srgbClr val="B39F93"/>
    <a:srgbClr val="3F3F3F"/>
    <a:srgbClr val="3635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280" autoAdjust="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3101CE-D8AC-499F-B383-790A509A3E6C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03F8DCDC-AF81-457F-8BB4-D9887A3BAEE7}">
      <dgm:prSet phldrT="[文本]"/>
      <dgm:spPr/>
      <dgm:t>
        <a:bodyPr/>
        <a:lstStyle/>
        <a:p>
          <a:r>
            <a:rPr lang="en-US" altLang="zh-CN" b="1" dirty="0"/>
            <a:t>1. </a:t>
          </a:r>
          <a:r>
            <a:rPr lang="zh-CN" altLang="en-US" b="1" dirty="0"/>
            <a:t>来源于生活、课堂、社会</a:t>
          </a:r>
          <a:endParaRPr lang="zh-CN" altLang="en-US" dirty="0"/>
        </a:p>
      </dgm:t>
    </dgm:pt>
    <dgm:pt modelId="{D9CD0574-47E1-4D9F-87B5-17FD778009F7}" type="parTrans" cxnId="{2E1A8BD6-6722-481B-A4C5-67AF289A2566}">
      <dgm:prSet/>
      <dgm:spPr/>
      <dgm:t>
        <a:bodyPr/>
        <a:lstStyle/>
        <a:p>
          <a:endParaRPr lang="zh-CN" altLang="en-US"/>
        </a:p>
      </dgm:t>
    </dgm:pt>
    <dgm:pt modelId="{66025DA9-1C47-46F8-AB95-2B167DB5DEAE}" type="sibTrans" cxnId="{2E1A8BD6-6722-481B-A4C5-67AF289A2566}">
      <dgm:prSet/>
      <dgm:spPr/>
      <dgm:t>
        <a:bodyPr/>
        <a:lstStyle/>
        <a:p>
          <a:endParaRPr lang="zh-CN" altLang="en-US"/>
        </a:p>
      </dgm:t>
    </dgm:pt>
    <dgm:pt modelId="{BA37536C-ECB5-4173-B3AF-D2658906CBB9}">
      <dgm:prSet phldrT="[文本]"/>
      <dgm:spPr/>
      <dgm:t>
        <a:bodyPr/>
        <a:lstStyle/>
        <a:p>
          <a:r>
            <a:rPr lang="zh-CN" altLang="en-US" b="1" dirty="0">
              <a:latin typeface="+mn-ea"/>
            </a:rPr>
            <a:t>语、数、英、理、化、生、政、史、地、技术、艺术等</a:t>
          </a:r>
          <a:endParaRPr lang="zh-CN" altLang="en-US" b="1" dirty="0"/>
        </a:p>
      </dgm:t>
    </dgm:pt>
    <dgm:pt modelId="{9E63D3CF-FB55-4237-ACC2-D07E38F940AD}" type="parTrans" cxnId="{45DD2470-FED9-4264-83BF-1D54C27C711F}">
      <dgm:prSet/>
      <dgm:spPr/>
      <dgm:t>
        <a:bodyPr/>
        <a:lstStyle/>
        <a:p>
          <a:endParaRPr lang="zh-CN" altLang="en-US"/>
        </a:p>
      </dgm:t>
    </dgm:pt>
    <dgm:pt modelId="{32844630-D846-46AC-8C91-66F2E786B352}" type="sibTrans" cxnId="{45DD2470-FED9-4264-83BF-1D54C27C711F}">
      <dgm:prSet/>
      <dgm:spPr/>
      <dgm:t>
        <a:bodyPr/>
        <a:lstStyle/>
        <a:p>
          <a:endParaRPr lang="zh-CN" altLang="en-US"/>
        </a:p>
      </dgm:t>
    </dgm:pt>
    <dgm:pt modelId="{AF5CDD5E-8D14-4FE8-930F-A70A58433C0F}">
      <dgm:prSet phldrT="[文本]"/>
      <dgm:spPr/>
      <dgm:t>
        <a:bodyPr/>
        <a:lstStyle/>
        <a:p>
          <a:r>
            <a:rPr lang="en-US" altLang="zh-CN" b="1" dirty="0"/>
            <a:t>2.</a:t>
          </a:r>
          <a:r>
            <a:rPr lang="zh-CN" altLang="en-US" b="1" dirty="0"/>
            <a:t>可行性（能研究）、科学性（值得研究）、创新性（价值追求）</a:t>
          </a:r>
          <a:endParaRPr lang="zh-CN" altLang="en-US" dirty="0"/>
        </a:p>
      </dgm:t>
    </dgm:pt>
    <dgm:pt modelId="{F7A15CE4-1060-4B2C-8337-0A08B8ABEEEA}" type="parTrans" cxnId="{211913CB-2FF6-42BF-996B-7AC2A0F61749}">
      <dgm:prSet/>
      <dgm:spPr/>
      <dgm:t>
        <a:bodyPr/>
        <a:lstStyle/>
        <a:p>
          <a:endParaRPr lang="zh-CN" altLang="en-US"/>
        </a:p>
      </dgm:t>
    </dgm:pt>
    <dgm:pt modelId="{EC2F4007-8DFF-4275-89EC-4C889A269321}" type="sibTrans" cxnId="{211913CB-2FF6-42BF-996B-7AC2A0F61749}">
      <dgm:prSet/>
      <dgm:spPr/>
      <dgm:t>
        <a:bodyPr/>
        <a:lstStyle/>
        <a:p>
          <a:endParaRPr lang="zh-CN" altLang="en-US"/>
        </a:p>
      </dgm:t>
    </dgm:pt>
    <dgm:pt modelId="{D1FE9671-5ACC-468C-AB5E-23D67176CD0E}">
      <dgm:prSet phldrT="[文本]"/>
      <dgm:spPr/>
      <dgm:t>
        <a:bodyPr/>
        <a:lstStyle/>
        <a:p>
          <a:r>
            <a:rPr lang="zh-CN" altLang="en-US" b="1" dirty="0"/>
            <a:t>把握选题的原则</a:t>
          </a:r>
          <a:r>
            <a:rPr lang="en-US" altLang="zh-CN" b="1" dirty="0"/>
            <a:t>——</a:t>
          </a:r>
          <a:r>
            <a:rPr lang="zh-CN" altLang="en-US" b="1" dirty="0"/>
            <a:t>小切口，忌求大求全</a:t>
          </a:r>
        </a:p>
      </dgm:t>
    </dgm:pt>
    <dgm:pt modelId="{9C75756A-626C-46CE-A498-7680B58C4CEE}" type="parTrans" cxnId="{B70C8C39-1F17-4099-846D-D47D077709AC}">
      <dgm:prSet/>
      <dgm:spPr/>
      <dgm:t>
        <a:bodyPr/>
        <a:lstStyle/>
        <a:p>
          <a:endParaRPr lang="zh-CN" altLang="en-US"/>
        </a:p>
      </dgm:t>
    </dgm:pt>
    <dgm:pt modelId="{774BFDFE-F20B-46D4-A2C7-7EA71CD08AD8}" type="sibTrans" cxnId="{B70C8C39-1F17-4099-846D-D47D077709AC}">
      <dgm:prSet/>
      <dgm:spPr/>
      <dgm:t>
        <a:bodyPr/>
        <a:lstStyle/>
        <a:p>
          <a:endParaRPr lang="zh-CN" altLang="en-US"/>
        </a:p>
      </dgm:t>
    </dgm:pt>
    <dgm:pt modelId="{3B883AA7-5CAF-4B18-BFA1-C8374F1EAAB6}">
      <dgm:prSet phldrT="[文本]"/>
      <dgm:spPr/>
      <dgm:t>
        <a:bodyPr/>
        <a:lstStyle/>
        <a:p>
          <a:r>
            <a:rPr lang="en-US" altLang="zh-CN" b="1" dirty="0"/>
            <a:t>3</a:t>
          </a:r>
          <a:r>
            <a:rPr lang="zh-CN" altLang="en-US" b="1" dirty="0"/>
            <a:t>、结合自己的兴趣、爱好、特长</a:t>
          </a:r>
          <a:endParaRPr lang="zh-CN" altLang="en-US" dirty="0"/>
        </a:p>
      </dgm:t>
    </dgm:pt>
    <dgm:pt modelId="{34C806A9-7A1A-416F-A17C-E550A4FBAFEC}" type="parTrans" cxnId="{4A0E87C6-4448-4139-B8A5-FB7627450485}">
      <dgm:prSet/>
      <dgm:spPr/>
      <dgm:t>
        <a:bodyPr/>
        <a:lstStyle/>
        <a:p>
          <a:endParaRPr lang="zh-CN" altLang="en-US"/>
        </a:p>
      </dgm:t>
    </dgm:pt>
    <dgm:pt modelId="{5C48F79C-B148-47C7-AA0E-2C8C17AAF34D}" type="sibTrans" cxnId="{4A0E87C6-4448-4139-B8A5-FB7627450485}">
      <dgm:prSet/>
      <dgm:spPr/>
      <dgm:t>
        <a:bodyPr/>
        <a:lstStyle/>
        <a:p>
          <a:endParaRPr lang="zh-CN" altLang="en-US"/>
        </a:p>
      </dgm:t>
    </dgm:pt>
    <dgm:pt modelId="{43075DA6-A029-48B9-BAB4-53BD3358B430}">
      <dgm:prSet/>
      <dgm:spPr/>
      <dgm:t>
        <a:bodyPr/>
        <a:lstStyle/>
        <a:p>
          <a:r>
            <a:rPr lang="zh-CN" altLang="en-US" b="1" dirty="0"/>
            <a:t>中外电影风格比较研究</a:t>
          </a:r>
        </a:p>
      </dgm:t>
    </dgm:pt>
    <dgm:pt modelId="{5C544A71-EFE4-4025-9B69-730BE57DAF9F}" type="parTrans" cxnId="{2B9751D5-AEA3-405E-AC0F-AFFC2A16A086}">
      <dgm:prSet/>
      <dgm:spPr/>
      <dgm:t>
        <a:bodyPr/>
        <a:lstStyle/>
        <a:p>
          <a:endParaRPr lang="zh-CN" altLang="en-US"/>
        </a:p>
      </dgm:t>
    </dgm:pt>
    <dgm:pt modelId="{71B25781-2234-4AC5-ABD4-C4EE76AE514F}" type="sibTrans" cxnId="{2B9751D5-AEA3-405E-AC0F-AFFC2A16A086}">
      <dgm:prSet/>
      <dgm:spPr/>
      <dgm:t>
        <a:bodyPr/>
        <a:lstStyle/>
        <a:p>
          <a:endParaRPr lang="zh-CN" altLang="en-US"/>
        </a:p>
      </dgm:t>
    </dgm:pt>
    <dgm:pt modelId="{CCE6F1CB-FC8A-46FE-90EA-D9ED773B1442}">
      <dgm:prSet/>
      <dgm:spPr/>
      <dgm:t>
        <a:bodyPr/>
        <a:lstStyle/>
        <a:p>
          <a:r>
            <a:rPr lang="zh-CN" altLang="en-US" b="1" dirty="0"/>
            <a:t>中国足球素质研究</a:t>
          </a:r>
          <a:endParaRPr lang="zh-CN" altLang="en-US" b="1" dirty="0">
            <a:solidFill>
              <a:srgbClr val="FF0000"/>
            </a:solidFill>
          </a:endParaRPr>
        </a:p>
      </dgm:t>
    </dgm:pt>
    <dgm:pt modelId="{F50ABF9D-7FD5-438B-94BB-31F25232702D}" type="parTrans" cxnId="{91F71EB9-FCB8-4227-97EF-A361D989EAE8}">
      <dgm:prSet/>
      <dgm:spPr/>
      <dgm:t>
        <a:bodyPr/>
        <a:lstStyle/>
        <a:p>
          <a:endParaRPr lang="zh-CN" altLang="en-US"/>
        </a:p>
      </dgm:t>
    </dgm:pt>
    <dgm:pt modelId="{44C12FE3-9E9D-4BD0-BCD7-22BE559B7DEA}" type="sibTrans" cxnId="{91F71EB9-FCB8-4227-97EF-A361D989EAE8}">
      <dgm:prSet/>
      <dgm:spPr/>
      <dgm:t>
        <a:bodyPr/>
        <a:lstStyle/>
        <a:p>
          <a:endParaRPr lang="zh-CN" altLang="en-US"/>
        </a:p>
      </dgm:t>
    </dgm:pt>
    <dgm:pt modelId="{BB02181B-0A60-4A9A-8F48-373891C24C87}">
      <dgm:prSet/>
      <dgm:spPr/>
      <dgm:t>
        <a:bodyPr/>
        <a:lstStyle/>
        <a:p>
          <a:r>
            <a:rPr lang="zh-CN" altLang="en-US" b="1" dirty="0"/>
            <a:t>睡眠对青少年学习的影响研究</a:t>
          </a:r>
          <a:endParaRPr lang="zh-CN" altLang="en-US" b="1" dirty="0">
            <a:solidFill>
              <a:srgbClr val="FF0000"/>
            </a:solidFill>
          </a:endParaRPr>
        </a:p>
      </dgm:t>
    </dgm:pt>
    <dgm:pt modelId="{36307328-6C61-4990-AEA0-BE3C4606E6BC}" type="parTrans" cxnId="{5B0D501D-1131-4CAA-BF24-CE32740D9D67}">
      <dgm:prSet/>
      <dgm:spPr/>
      <dgm:t>
        <a:bodyPr/>
        <a:lstStyle/>
        <a:p>
          <a:endParaRPr lang="zh-CN" altLang="en-US"/>
        </a:p>
      </dgm:t>
    </dgm:pt>
    <dgm:pt modelId="{E2F45608-687C-48FE-B170-852B650AC469}" type="sibTrans" cxnId="{5B0D501D-1131-4CAA-BF24-CE32740D9D67}">
      <dgm:prSet/>
      <dgm:spPr/>
      <dgm:t>
        <a:bodyPr/>
        <a:lstStyle/>
        <a:p>
          <a:endParaRPr lang="zh-CN" altLang="en-US"/>
        </a:p>
      </dgm:t>
    </dgm:pt>
    <dgm:pt modelId="{BF91CF41-F971-4982-84DE-BB03D92C282E}" type="pres">
      <dgm:prSet presAssocID="{C03101CE-D8AC-499F-B383-790A509A3E6C}" presName="linear" presStyleCnt="0">
        <dgm:presLayoutVars>
          <dgm:animLvl val="lvl"/>
          <dgm:resizeHandles val="exact"/>
        </dgm:presLayoutVars>
      </dgm:prSet>
      <dgm:spPr/>
    </dgm:pt>
    <dgm:pt modelId="{F75287D9-B4ED-41A9-ADB7-F781EB3738BB}" type="pres">
      <dgm:prSet presAssocID="{03F8DCDC-AF81-457F-8BB4-D9887A3BAEE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CEEBC71-9624-4463-A77F-F32BE8453078}" type="pres">
      <dgm:prSet presAssocID="{03F8DCDC-AF81-457F-8BB4-D9887A3BAEE7}" presName="childText" presStyleLbl="revTx" presStyleIdx="0" presStyleCnt="2">
        <dgm:presLayoutVars>
          <dgm:bulletEnabled val="1"/>
        </dgm:presLayoutVars>
      </dgm:prSet>
      <dgm:spPr/>
    </dgm:pt>
    <dgm:pt modelId="{360D341B-9C04-4F70-9A24-DE89BD22D95C}" type="pres">
      <dgm:prSet presAssocID="{AF5CDD5E-8D14-4FE8-930F-A70A58433C0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F22FD34-7105-4E78-BCA3-202CE0023AF7}" type="pres">
      <dgm:prSet presAssocID="{AF5CDD5E-8D14-4FE8-930F-A70A58433C0F}" presName="childText" presStyleLbl="revTx" presStyleIdx="1" presStyleCnt="2">
        <dgm:presLayoutVars>
          <dgm:bulletEnabled val="1"/>
        </dgm:presLayoutVars>
      </dgm:prSet>
      <dgm:spPr/>
    </dgm:pt>
    <dgm:pt modelId="{113F56A6-AF3D-4B3B-9AD9-EDA9CFCC03C1}" type="pres">
      <dgm:prSet presAssocID="{3B883AA7-5CAF-4B18-BFA1-C8374F1EAAB6}" presName="parentText" presStyleLbl="node1" presStyleIdx="2" presStyleCnt="3" custLinFactNeighborX="27405">
        <dgm:presLayoutVars>
          <dgm:chMax val="0"/>
          <dgm:bulletEnabled val="1"/>
        </dgm:presLayoutVars>
      </dgm:prSet>
      <dgm:spPr/>
    </dgm:pt>
  </dgm:ptLst>
  <dgm:cxnLst>
    <dgm:cxn modelId="{5B0D501D-1131-4CAA-BF24-CE32740D9D67}" srcId="{AF5CDD5E-8D14-4FE8-930F-A70A58433C0F}" destId="{BB02181B-0A60-4A9A-8F48-373891C24C87}" srcOrd="2" destOrd="0" parTransId="{36307328-6C61-4990-AEA0-BE3C4606E6BC}" sibTransId="{E2F45608-687C-48FE-B170-852B650AC469}"/>
    <dgm:cxn modelId="{B70C8C39-1F17-4099-846D-D47D077709AC}" srcId="{AF5CDD5E-8D14-4FE8-930F-A70A58433C0F}" destId="{D1FE9671-5ACC-468C-AB5E-23D67176CD0E}" srcOrd="0" destOrd="0" parTransId="{9C75756A-626C-46CE-A498-7680B58C4CEE}" sibTransId="{774BFDFE-F20B-46D4-A2C7-7EA71CD08AD8}"/>
    <dgm:cxn modelId="{9208E239-C442-4384-A27A-7D329EEEE1AD}" type="presOf" srcId="{BB02181B-0A60-4A9A-8F48-373891C24C87}" destId="{FF22FD34-7105-4E78-BCA3-202CE0023AF7}" srcOrd="0" destOrd="2" presId="urn:microsoft.com/office/officeart/2005/8/layout/vList2"/>
    <dgm:cxn modelId="{B4E5D43F-C4A2-466F-920A-834F3C2BCDE0}" type="presOf" srcId="{CCE6F1CB-FC8A-46FE-90EA-D9ED773B1442}" destId="{FF22FD34-7105-4E78-BCA3-202CE0023AF7}" srcOrd="0" destOrd="1" presId="urn:microsoft.com/office/officeart/2005/8/layout/vList2"/>
    <dgm:cxn modelId="{45DD2470-FED9-4264-83BF-1D54C27C711F}" srcId="{03F8DCDC-AF81-457F-8BB4-D9887A3BAEE7}" destId="{BA37536C-ECB5-4173-B3AF-D2658906CBB9}" srcOrd="0" destOrd="0" parTransId="{9E63D3CF-FB55-4237-ACC2-D07E38F940AD}" sibTransId="{32844630-D846-46AC-8C91-66F2E786B352}"/>
    <dgm:cxn modelId="{2ADA1677-5672-41AB-829F-3AC3EA9BA368}" type="presOf" srcId="{AF5CDD5E-8D14-4FE8-930F-A70A58433C0F}" destId="{360D341B-9C04-4F70-9A24-DE89BD22D95C}" srcOrd="0" destOrd="0" presId="urn:microsoft.com/office/officeart/2005/8/layout/vList2"/>
    <dgm:cxn modelId="{C81AC157-4C22-40A2-9DE1-FBB84F51C441}" type="presOf" srcId="{03F8DCDC-AF81-457F-8BB4-D9887A3BAEE7}" destId="{F75287D9-B4ED-41A9-ADB7-F781EB3738BB}" srcOrd="0" destOrd="0" presId="urn:microsoft.com/office/officeart/2005/8/layout/vList2"/>
    <dgm:cxn modelId="{A72DBB7B-C893-4F7C-AF55-7BB3800E38E1}" type="presOf" srcId="{43075DA6-A029-48B9-BAB4-53BD3358B430}" destId="{FF22FD34-7105-4E78-BCA3-202CE0023AF7}" srcOrd="0" destOrd="3" presId="urn:microsoft.com/office/officeart/2005/8/layout/vList2"/>
    <dgm:cxn modelId="{C798F083-EEE4-4002-9B07-0DC0472B2E0C}" type="presOf" srcId="{D1FE9671-5ACC-468C-AB5E-23D67176CD0E}" destId="{FF22FD34-7105-4E78-BCA3-202CE0023AF7}" srcOrd="0" destOrd="0" presId="urn:microsoft.com/office/officeart/2005/8/layout/vList2"/>
    <dgm:cxn modelId="{159FEFB4-7993-48A4-8191-8C790BC88182}" type="presOf" srcId="{BA37536C-ECB5-4173-B3AF-D2658906CBB9}" destId="{ACEEBC71-9624-4463-A77F-F32BE8453078}" srcOrd="0" destOrd="0" presId="urn:microsoft.com/office/officeart/2005/8/layout/vList2"/>
    <dgm:cxn modelId="{91F71EB9-FCB8-4227-97EF-A361D989EAE8}" srcId="{AF5CDD5E-8D14-4FE8-930F-A70A58433C0F}" destId="{CCE6F1CB-FC8A-46FE-90EA-D9ED773B1442}" srcOrd="1" destOrd="0" parTransId="{F50ABF9D-7FD5-438B-94BB-31F25232702D}" sibTransId="{44C12FE3-9E9D-4BD0-BCD7-22BE559B7DEA}"/>
    <dgm:cxn modelId="{8DB2A2BF-8B30-4DE6-B8D8-57866244C00B}" type="presOf" srcId="{3B883AA7-5CAF-4B18-BFA1-C8374F1EAAB6}" destId="{113F56A6-AF3D-4B3B-9AD9-EDA9CFCC03C1}" srcOrd="0" destOrd="0" presId="urn:microsoft.com/office/officeart/2005/8/layout/vList2"/>
    <dgm:cxn modelId="{4A0E87C6-4448-4139-B8A5-FB7627450485}" srcId="{C03101CE-D8AC-499F-B383-790A509A3E6C}" destId="{3B883AA7-5CAF-4B18-BFA1-C8374F1EAAB6}" srcOrd="2" destOrd="0" parTransId="{34C806A9-7A1A-416F-A17C-E550A4FBAFEC}" sibTransId="{5C48F79C-B148-47C7-AA0E-2C8C17AAF34D}"/>
    <dgm:cxn modelId="{B94EC3CA-679C-482D-9CCA-D1E3F283DC75}" type="presOf" srcId="{C03101CE-D8AC-499F-B383-790A509A3E6C}" destId="{BF91CF41-F971-4982-84DE-BB03D92C282E}" srcOrd="0" destOrd="0" presId="urn:microsoft.com/office/officeart/2005/8/layout/vList2"/>
    <dgm:cxn modelId="{211913CB-2FF6-42BF-996B-7AC2A0F61749}" srcId="{C03101CE-D8AC-499F-B383-790A509A3E6C}" destId="{AF5CDD5E-8D14-4FE8-930F-A70A58433C0F}" srcOrd="1" destOrd="0" parTransId="{F7A15CE4-1060-4B2C-8337-0A08B8ABEEEA}" sibTransId="{EC2F4007-8DFF-4275-89EC-4C889A269321}"/>
    <dgm:cxn modelId="{2B9751D5-AEA3-405E-AC0F-AFFC2A16A086}" srcId="{AF5CDD5E-8D14-4FE8-930F-A70A58433C0F}" destId="{43075DA6-A029-48B9-BAB4-53BD3358B430}" srcOrd="3" destOrd="0" parTransId="{5C544A71-EFE4-4025-9B69-730BE57DAF9F}" sibTransId="{71B25781-2234-4AC5-ABD4-C4EE76AE514F}"/>
    <dgm:cxn modelId="{2E1A8BD6-6722-481B-A4C5-67AF289A2566}" srcId="{C03101CE-D8AC-499F-B383-790A509A3E6C}" destId="{03F8DCDC-AF81-457F-8BB4-D9887A3BAEE7}" srcOrd="0" destOrd="0" parTransId="{D9CD0574-47E1-4D9F-87B5-17FD778009F7}" sibTransId="{66025DA9-1C47-46F8-AB95-2B167DB5DEAE}"/>
    <dgm:cxn modelId="{18AB1F4E-72A5-4C0B-A893-4FBCE8F2AE3D}" type="presParOf" srcId="{BF91CF41-F971-4982-84DE-BB03D92C282E}" destId="{F75287D9-B4ED-41A9-ADB7-F781EB3738BB}" srcOrd="0" destOrd="0" presId="urn:microsoft.com/office/officeart/2005/8/layout/vList2"/>
    <dgm:cxn modelId="{3F205AA9-FCDC-4FC2-A177-9DB6FBE49C60}" type="presParOf" srcId="{BF91CF41-F971-4982-84DE-BB03D92C282E}" destId="{ACEEBC71-9624-4463-A77F-F32BE8453078}" srcOrd="1" destOrd="0" presId="urn:microsoft.com/office/officeart/2005/8/layout/vList2"/>
    <dgm:cxn modelId="{B0C8510D-93FA-41CB-8A97-2D40D6B4D1C5}" type="presParOf" srcId="{BF91CF41-F971-4982-84DE-BB03D92C282E}" destId="{360D341B-9C04-4F70-9A24-DE89BD22D95C}" srcOrd="2" destOrd="0" presId="urn:microsoft.com/office/officeart/2005/8/layout/vList2"/>
    <dgm:cxn modelId="{BD99C186-50D3-48E7-853F-FE27EA99CC33}" type="presParOf" srcId="{BF91CF41-F971-4982-84DE-BB03D92C282E}" destId="{FF22FD34-7105-4E78-BCA3-202CE0023AF7}" srcOrd="3" destOrd="0" presId="urn:microsoft.com/office/officeart/2005/8/layout/vList2"/>
    <dgm:cxn modelId="{A60B5AAD-6D41-4C56-A845-DCA2CF347C54}" type="presParOf" srcId="{BF91CF41-F971-4982-84DE-BB03D92C282E}" destId="{113F56A6-AF3D-4B3B-9AD9-EDA9CFCC03C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5287D9-B4ED-41A9-ADB7-F781EB3738BB}">
      <dsp:nvSpPr>
        <dsp:cNvPr id="0" name=""/>
        <dsp:cNvSpPr/>
      </dsp:nvSpPr>
      <dsp:spPr>
        <a:xfrm>
          <a:off x="0" y="534551"/>
          <a:ext cx="10773370" cy="7294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b="1" kern="1200" dirty="0"/>
            <a:t>1. </a:t>
          </a:r>
          <a:r>
            <a:rPr lang="zh-CN" altLang="en-US" sz="2900" b="1" kern="1200" dirty="0"/>
            <a:t>来源于生活、课堂、社会</a:t>
          </a:r>
          <a:endParaRPr lang="zh-CN" altLang="en-US" sz="2900" kern="1200" dirty="0"/>
        </a:p>
      </dsp:txBody>
      <dsp:txXfrm>
        <a:off x="35611" y="570162"/>
        <a:ext cx="10702148" cy="658273"/>
      </dsp:txXfrm>
    </dsp:sp>
    <dsp:sp modelId="{ACEEBC71-9624-4463-A77F-F32BE8453078}">
      <dsp:nvSpPr>
        <dsp:cNvPr id="0" name=""/>
        <dsp:cNvSpPr/>
      </dsp:nvSpPr>
      <dsp:spPr>
        <a:xfrm>
          <a:off x="0" y="1264046"/>
          <a:ext cx="1077337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054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300" b="1" kern="1200" dirty="0">
              <a:latin typeface="+mn-ea"/>
            </a:rPr>
            <a:t>语、数、英、理、化、生、政、史、地、技术、艺术等</a:t>
          </a:r>
          <a:endParaRPr lang="zh-CN" altLang="en-US" sz="2300" b="1" kern="1200" dirty="0"/>
        </a:p>
      </dsp:txBody>
      <dsp:txXfrm>
        <a:off x="0" y="1264046"/>
        <a:ext cx="10773370" cy="480240"/>
      </dsp:txXfrm>
    </dsp:sp>
    <dsp:sp modelId="{360D341B-9C04-4F70-9A24-DE89BD22D95C}">
      <dsp:nvSpPr>
        <dsp:cNvPr id="0" name=""/>
        <dsp:cNvSpPr/>
      </dsp:nvSpPr>
      <dsp:spPr>
        <a:xfrm>
          <a:off x="0" y="1744286"/>
          <a:ext cx="10773370" cy="7294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b="1" kern="1200" dirty="0"/>
            <a:t>2.</a:t>
          </a:r>
          <a:r>
            <a:rPr lang="zh-CN" altLang="en-US" sz="2900" b="1" kern="1200" dirty="0"/>
            <a:t>可行性（能研究）、科学性（值得研究）、创新性（价值追求）</a:t>
          </a:r>
          <a:endParaRPr lang="zh-CN" altLang="en-US" sz="2900" kern="1200" dirty="0"/>
        </a:p>
      </dsp:txBody>
      <dsp:txXfrm>
        <a:off x="35611" y="1779897"/>
        <a:ext cx="10702148" cy="658273"/>
      </dsp:txXfrm>
    </dsp:sp>
    <dsp:sp modelId="{FF22FD34-7105-4E78-BCA3-202CE0023AF7}">
      <dsp:nvSpPr>
        <dsp:cNvPr id="0" name=""/>
        <dsp:cNvSpPr/>
      </dsp:nvSpPr>
      <dsp:spPr>
        <a:xfrm>
          <a:off x="0" y="2473781"/>
          <a:ext cx="10773370" cy="1680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054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300" b="1" kern="1200" dirty="0"/>
            <a:t>把握选题的原则</a:t>
          </a:r>
          <a:r>
            <a:rPr lang="en-US" altLang="zh-CN" sz="2300" b="1" kern="1200" dirty="0"/>
            <a:t>——</a:t>
          </a:r>
          <a:r>
            <a:rPr lang="zh-CN" altLang="en-US" sz="2300" b="1" kern="1200" dirty="0"/>
            <a:t>小切口，忌求大求全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300" b="1" kern="1200" dirty="0"/>
            <a:t>中国足球素质研究</a:t>
          </a:r>
          <a:endParaRPr lang="zh-CN" altLang="en-US" sz="2300" b="1" kern="1200" dirty="0">
            <a:solidFill>
              <a:srgbClr val="FF0000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300" b="1" kern="1200" dirty="0"/>
            <a:t>睡眠对青少年学习的影响研究</a:t>
          </a:r>
          <a:endParaRPr lang="zh-CN" altLang="en-US" sz="2300" b="1" kern="1200" dirty="0">
            <a:solidFill>
              <a:srgbClr val="FF0000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300" b="1" kern="1200" dirty="0"/>
            <a:t>中外电影风格比较研究</a:t>
          </a:r>
        </a:p>
      </dsp:txBody>
      <dsp:txXfrm>
        <a:off x="0" y="2473781"/>
        <a:ext cx="10773370" cy="1680840"/>
      </dsp:txXfrm>
    </dsp:sp>
    <dsp:sp modelId="{113F56A6-AF3D-4B3B-9AD9-EDA9CFCC03C1}">
      <dsp:nvSpPr>
        <dsp:cNvPr id="0" name=""/>
        <dsp:cNvSpPr/>
      </dsp:nvSpPr>
      <dsp:spPr>
        <a:xfrm>
          <a:off x="0" y="4154621"/>
          <a:ext cx="10773370" cy="7294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b="1" kern="1200" dirty="0"/>
            <a:t>3</a:t>
          </a:r>
          <a:r>
            <a:rPr lang="zh-CN" altLang="en-US" sz="2900" b="1" kern="1200" dirty="0"/>
            <a:t>、结合自己的兴趣、爱好、特长</a:t>
          </a:r>
          <a:endParaRPr lang="zh-CN" altLang="en-US" sz="2900" kern="1200" dirty="0"/>
        </a:p>
      </dsp:txBody>
      <dsp:txXfrm>
        <a:off x="35611" y="4190232"/>
        <a:ext cx="10702148" cy="658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656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370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81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393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507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505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4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419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备注</a:t>
            </a:r>
            <a:r>
              <a:rPr lang="en-US" altLang="zh-C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r>
              <a:rPr lang="zh-CN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修改选题二维码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060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840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149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080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31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428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927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5205-58D9-4EDE-9633-29471E4842DD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18A9-E7BC-4878-92D0-E1334F902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5205-58D9-4EDE-9633-29471E4842DD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18A9-E7BC-4878-92D0-E1334F902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5205-58D9-4EDE-9633-29471E4842DD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18A9-E7BC-4878-92D0-E1334F902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288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5205-58D9-4EDE-9633-29471E4842DD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18A9-E7BC-4878-92D0-E1334F902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5205-58D9-4EDE-9633-29471E4842DD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18A9-E7BC-4878-92D0-E1334F902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5205-58D9-4EDE-9633-29471E4842DD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18A9-E7BC-4878-92D0-E1334F902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5205-58D9-4EDE-9633-29471E4842DD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18A9-E7BC-4878-92D0-E1334F902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5205-58D9-4EDE-9633-29471E4842DD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18A9-E7BC-4878-92D0-E1334F902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5205-58D9-4EDE-9633-29471E4842DD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18A9-E7BC-4878-92D0-E1334F902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5205-58D9-4EDE-9633-29471E4842DD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18A9-E7BC-4878-92D0-E1334F902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5205-58D9-4EDE-9633-29471E4842DD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818A9-E7BC-4878-92D0-E1334F902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A5205-58D9-4EDE-9633-29471E4842DD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818A9-E7BC-4878-92D0-E1334F902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" b="14330"/>
          <a:stretch>
            <a:fillRect/>
          </a:stretch>
        </p:blipFill>
        <p:spPr>
          <a:xfrm>
            <a:off x="0" y="0"/>
            <a:ext cx="12192000" cy="6883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2777" y="1878238"/>
            <a:ext cx="6897537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rgbClr val="363533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研究性学习</a:t>
            </a:r>
            <a:endParaRPr lang="en-US" altLang="zh-CN" sz="8800" dirty="0">
              <a:solidFill>
                <a:srgbClr val="363533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  <a:p>
            <a:r>
              <a:rPr lang="zh-CN" altLang="en-US" sz="5400" dirty="0">
                <a:solidFill>
                  <a:srgbClr val="363533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动员辅导会</a:t>
            </a:r>
            <a:endParaRPr lang="en-US" altLang="zh-CN" sz="5400" dirty="0">
              <a:solidFill>
                <a:srgbClr val="363533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6" name="斜纹 5"/>
          <p:cNvSpPr/>
          <p:nvPr/>
        </p:nvSpPr>
        <p:spPr>
          <a:xfrm>
            <a:off x="-1" y="-4664"/>
            <a:ext cx="2092569" cy="2092569"/>
          </a:xfrm>
          <a:prstGeom prst="diagStripe">
            <a:avLst>
              <a:gd name="adj" fmla="val 53361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550596" y="5994400"/>
            <a:ext cx="4372402" cy="567148"/>
            <a:chOff x="7530553" y="5994400"/>
            <a:chExt cx="4372402" cy="567148"/>
          </a:xfrm>
        </p:grpSpPr>
        <p:sp>
          <p:nvSpPr>
            <p:cNvPr id="2" name="六边形 1"/>
            <p:cNvSpPr/>
            <p:nvPr/>
          </p:nvSpPr>
          <p:spPr>
            <a:xfrm>
              <a:off x="7530553" y="5994400"/>
              <a:ext cx="4372402" cy="567148"/>
            </a:xfrm>
            <a:prstGeom prst="hexagon">
              <a:avLst>
                <a:gd name="adj" fmla="val 32793"/>
                <a:gd name="vf" fmla="val 115470"/>
              </a:avLst>
            </a:prstGeom>
            <a:solidFill>
              <a:srgbClr val="7F685A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922439" y="6093308"/>
              <a:ext cx="33257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2021</a:t>
              </a:r>
              <a:r>
                <a:rPr lang="zh-CN" altLang="en-US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级高一研究性学习项目组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544557" y="5184417"/>
            <a:ext cx="2814358" cy="567148"/>
            <a:chOff x="7922439" y="5265731"/>
            <a:chExt cx="2814358" cy="567148"/>
          </a:xfrm>
        </p:grpSpPr>
        <p:sp>
          <p:nvSpPr>
            <p:cNvPr id="10" name="六边形 9"/>
            <p:cNvSpPr/>
            <p:nvPr/>
          </p:nvSpPr>
          <p:spPr>
            <a:xfrm>
              <a:off x="7922439" y="5265731"/>
              <a:ext cx="2814358" cy="567148"/>
            </a:xfrm>
            <a:prstGeom prst="hexagon">
              <a:avLst>
                <a:gd name="adj" fmla="val 32793"/>
                <a:gd name="vf" fmla="val 115470"/>
              </a:avLst>
            </a:prstGeom>
            <a:solidFill>
              <a:srgbClr val="7F685A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8398964" y="5359642"/>
              <a:ext cx="1956893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2021</a:t>
              </a:r>
              <a:r>
                <a:rPr lang="zh-CN" altLang="en-US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年</a:t>
              </a:r>
              <a:r>
                <a:rPr lang="en-US" altLang="zh-CN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11</a:t>
              </a:r>
              <a:r>
                <a:rPr lang="zh-CN" altLang="en-US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月</a:t>
              </a:r>
              <a:r>
                <a:rPr lang="en-US" altLang="zh-CN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4</a:t>
              </a:r>
              <a:r>
                <a:rPr lang="zh-CN" altLang="en-US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日</a:t>
              </a:r>
              <a:endParaRPr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335921" y="4376731"/>
            <a:ext cx="2022994" cy="567148"/>
            <a:chOff x="8299811" y="4537062"/>
            <a:chExt cx="2022994" cy="567148"/>
          </a:xfrm>
        </p:grpSpPr>
        <p:sp>
          <p:nvSpPr>
            <p:cNvPr id="11" name="六边形 10"/>
            <p:cNvSpPr/>
            <p:nvPr/>
          </p:nvSpPr>
          <p:spPr>
            <a:xfrm>
              <a:off x="8299811" y="4537062"/>
              <a:ext cx="2022994" cy="567148"/>
            </a:xfrm>
            <a:prstGeom prst="hexagon">
              <a:avLst>
                <a:gd name="adj" fmla="val 32793"/>
                <a:gd name="vf" fmla="val 115470"/>
              </a:avLst>
            </a:prstGeom>
            <a:solidFill>
              <a:srgbClr val="7F685A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8700687" y="4632690"/>
              <a:ext cx="1137376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李淑花</a:t>
              </a:r>
            </a:p>
          </p:txBody>
        </p:sp>
      </p:grpSp>
      <p:sp>
        <p:nvSpPr>
          <p:cNvPr id="14" name="矩形 13"/>
          <p:cNvSpPr/>
          <p:nvPr/>
        </p:nvSpPr>
        <p:spPr>
          <a:xfrm rot="18872374">
            <a:off x="-223240" y="468602"/>
            <a:ext cx="225322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800" dirty="0">
              <a:solidFill>
                <a:srgbClr val="363533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1742" y="277285"/>
            <a:ext cx="1633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3.1.1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选题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583312354"/>
              </p:ext>
            </p:extLst>
          </p:nvPr>
        </p:nvGraphicFramePr>
        <p:xfrm>
          <a:off x="801009" y="800505"/>
          <a:ext cx="1077337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5355052" y="3604167"/>
            <a:ext cx="46552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00" b="1" dirty="0">
                <a:solidFill>
                  <a:srgbClr val="FF0000"/>
                </a:solidFill>
              </a:rPr>
              <a:t>中国青少年足球训练问题调查研究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355052" y="4050443"/>
            <a:ext cx="441007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00" b="1" dirty="0">
                <a:solidFill>
                  <a:srgbClr val="FF0000"/>
                </a:solidFill>
              </a:rPr>
              <a:t>青少年最佳睡眠时间的调查研究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355053" y="4496719"/>
            <a:ext cx="441007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00" b="1" dirty="0">
                <a:solidFill>
                  <a:srgbClr val="FF0000"/>
                </a:solidFill>
              </a:rPr>
              <a:t>中美电影道白风格比较研究 </a:t>
            </a:r>
            <a:endParaRPr lang="zh-CN" alt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189945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75287D9-B4ED-41A9-ADB7-F781EB3738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F75287D9-B4ED-41A9-ADB7-F781EB3738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CEEBC71-9624-4463-A77F-F32BE84530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ACEEBC71-9624-4463-A77F-F32BE84530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0D341B-9C04-4F70-9A24-DE89BD22D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360D341B-9C04-4F70-9A24-DE89BD22D9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F22FD34-7105-4E78-BCA3-202CE0023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FF22FD34-7105-4E78-BCA3-202CE0023A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13F56A6-AF3D-4B3B-9AD9-EDA9CFCC0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113F56A6-AF3D-4B3B-9AD9-EDA9CFCC03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16" grpId="0"/>
      <p:bldP spid="17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auto">
          <a:xfrm rot="4529480">
            <a:off x="8797486" y="2912923"/>
            <a:ext cx="3060000" cy="3060000"/>
          </a:xfrm>
          <a:prstGeom prst="flowChartConnector">
            <a:avLst/>
          </a:prstGeom>
          <a:solidFill>
            <a:srgbClr val="7F685A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b="1">
              <a:solidFill>
                <a:prstClr val="black"/>
              </a:solidFill>
            </a:endParaRPr>
          </a:p>
        </p:txBody>
      </p:sp>
      <p:sp>
        <p:nvSpPr>
          <p:cNvPr id="4" name="Freeform 5"/>
          <p:cNvSpPr/>
          <p:nvPr/>
        </p:nvSpPr>
        <p:spPr bwMode="auto">
          <a:xfrm rot="4529480">
            <a:off x="7694680" y="3828163"/>
            <a:ext cx="2268000" cy="2700000"/>
          </a:xfrm>
          <a:custGeom>
            <a:avLst/>
            <a:gdLst>
              <a:gd name="T0" fmla="*/ 339 w 596"/>
              <a:gd name="T1" fmla="*/ 115 h 709"/>
              <a:gd name="T2" fmla="*/ 596 w 596"/>
              <a:gd name="T3" fmla="*/ 410 h 709"/>
              <a:gd name="T4" fmla="*/ 298 w 596"/>
              <a:gd name="T5" fmla="*/ 709 h 709"/>
              <a:gd name="T6" fmla="*/ 0 w 596"/>
              <a:gd name="T7" fmla="*/ 410 h 709"/>
              <a:gd name="T8" fmla="*/ 255 w 596"/>
              <a:gd name="T9" fmla="*/ 115 h 709"/>
              <a:gd name="T10" fmla="*/ 296 w 596"/>
              <a:gd name="T11" fmla="*/ 0 h 709"/>
              <a:gd name="T12" fmla="*/ 339 w 596"/>
              <a:gd name="T13" fmla="*/ 115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6" h="709">
                <a:moveTo>
                  <a:pt x="339" y="115"/>
                </a:moveTo>
                <a:cubicBezTo>
                  <a:pt x="484" y="135"/>
                  <a:pt x="596" y="259"/>
                  <a:pt x="596" y="410"/>
                </a:cubicBezTo>
                <a:cubicBezTo>
                  <a:pt x="596" y="575"/>
                  <a:pt x="463" y="709"/>
                  <a:pt x="298" y="709"/>
                </a:cubicBezTo>
                <a:cubicBezTo>
                  <a:pt x="133" y="709"/>
                  <a:pt x="0" y="575"/>
                  <a:pt x="0" y="410"/>
                </a:cubicBezTo>
                <a:cubicBezTo>
                  <a:pt x="0" y="260"/>
                  <a:pt x="111" y="136"/>
                  <a:pt x="255" y="115"/>
                </a:cubicBezTo>
                <a:cubicBezTo>
                  <a:pt x="296" y="0"/>
                  <a:pt x="296" y="0"/>
                  <a:pt x="296" y="0"/>
                </a:cubicBezTo>
                <a:lnTo>
                  <a:pt x="339" y="115"/>
                </a:lnTo>
                <a:close/>
              </a:path>
            </a:pathLst>
          </a:custGeom>
          <a:solidFill>
            <a:srgbClr val="B39F9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b="1">
              <a:solidFill>
                <a:prstClr val="black"/>
              </a:solidFill>
            </a:endParaRPr>
          </a:p>
        </p:txBody>
      </p:sp>
      <p:sp>
        <p:nvSpPr>
          <p:cNvPr id="3" name="Freeform 5"/>
          <p:cNvSpPr/>
          <p:nvPr/>
        </p:nvSpPr>
        <p:spPr bwMode="auto">
          <a:xfrm rot="4529480">
            <a:off x="6397563" y="4454177"/>
            <a:ext cx="1728000" cy="2088000"/>
          </a:xfrm>
          <a:custGeom>
            <a:avLst/>
            <a:gdLst>
              <a:gd name="T0" fmla="*/ 339 w 596"/>
              <a:gd name="T1" fmla="*/ 115 h 709"/>
              <a:gd name="T2" fmla="*/ 596 w 596"/>
              <a:gd name="T3" fmla="*/ 410 h 709"/>
              <a:gd name="T4" fmla="*/ 298 w 596"/>
              <a:gd name="T5" fmla="*/ 709 h 709"/>
              <a:gd name="T6" fmla="*/ 0 w 596"/>
              <a:gd name="T7" fmla="*/ 410 h 709"/>
              <a:gd name="T8" fmla="*/ 255 w 596"/>
              <a:gd name="T9" fmla="*/ 115 h 709"/>
              <a:gd name="T10" fmla="*/ 296 w 596"/>
              <a:gd name="T11" fmla="*/ 0 h 709"/>
              <a:gd name="T12" fmla="*/ 339 w 596"/>
              <a:gd name="T13" fmla="*/ 115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6" h="709">
                <a:moveTo>
                  <a:pt x="339" y="115"/>
                </a:moveTo>
                <a:cubicBezTo>
                  <a:pt x="484" y="135"/>
                  <a:pt x="596" y="259"/>
                  <a:pt x="596" y="410"/>
                </a:cubicBezTo>
                <a:cubicBezTo>
                  <a:pt x="596" y="575"/>
                  <a:pt x="463" y="709"/>
                  <a:pt x="298" y="709"/>
                </a:cubicBezTo>
                <a:cubicBezTo>
                  <a:pt x="133" y="709"/>
                  <a:pt x="0" y="575"/>
                  <a:pt x="0" y="410"/>
                </a:cubicBezTo>
                <a:cubicBezTo>
                  <a:pt x="0" y="260"/>
                  <a:pt x="111" y="136"/>
                  <a:pt x="255" y="115"/>
                </a:cubicBezTo>
                <a:cubicBezTo>
                  <a:pt x="296" y="0"/>
                  <a:pt x="296" y="0"/>
                  <a:pt x="296" y="0"/>
                </a:cubicBezTo>
                <a:lnTo>
                  <a:pt x="339" y="115"/>
                </a:lnTo>
                <a:close/>
              </a:path>
            </a:pathLst>
          </a:custGeom>
          <a:solidFill>
            <a:srgbClr val="7F685A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b="1">
              <a:solidFill>
                <a:prstClr val="black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307922" y="3766409"/>
            <a:ext cx="975355" cy="1081109"/>
            <a:chOff x="2255043" y="1348583"/>
            <a:chExt cx="366713" cy="455613"/>
          </a:xfrm>
          <a:solidFill>
            <a:schemeClr val="bg1"/>
          </a:solidFill>
        </p:grpSpPr>
        <p:sp>
          <p:nvSpPr>
            <p:cNvPr id="10" name="Freeform 5"/>
            <p:cNvSpPr/>
            <p:nvPr/>
          </p:nvSpPr>
          <p:spPr bwMode="auto">
            <a:xfrm>
              <a:off x="2255043" y="1537496"/>
              <a:ext cx="366713" cy="153988"/>
            </a:xfrm>
            <a:custGeom>
              <a:avLst/>
              <a:gdLst>
                <a:gd name="T0" fmla="*/ 49 w 97"/>
                <a:gd name="T1" fmla="*/ 16 h 41"/>
                <a:gd name="T2" fmla="*/ 2 w 97"/>
                <a:gd name="T3" fmla="*/ 0 h 41"/>
                <a:gd name="T4" fmla="*/ 0 w 97"/>
                <a:gd name="T5" fmla="*/ 5 h 41"/>
                <a:gd name="T6" fmla="*/ 0 w 97"/>
                <a:gd name="T7" fmla="*/ 20 h 41"/>
                <a:gd name="T8" fmla="*/ 49 w 97"/>
                <a:gd name="T9" fmla="*/ 41 h 41"/>
                <a:gd name="T10" fmla="*/ 97 w 97"/>
                <a:gd name="T11" fmla="*/ 20 h 41"/>
                <a:gd name="T12" fmla="*/ 97 w 97"/>
                <a:gd name="T13" fmla="*/ 5 h 41"/>
                <a:gd name="T14" fmla="*/ 96 w 97"/>
                <a:gd name="T15" fmla="*/ 0 h 41"/>
                <a:gd name="T16" fmla="*/ 49 w 97"/>
                <a:gd name="T17" fmla="*/ 1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41">
                  <a:moveTo>
                    <a:pt x="49" y="16"/>
                  </a:moveTo>
                  <a:cubicBezTo>
                    <a:pt x="26" y="16"/>
                    <a:pt x="7" y="9"/>
                    <a:pt x="2" y="0"/>
                  </a:cubicBezTo>
                  <a:cubicBezTo>
                    <a:pt x="1" y="2"/>
                    <a:pt x="0" y="4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2"/>
                    <a:pt x="22" y="41"/>
                    <a:pt x="49" y="41"/>
                  </a:cubicBezTo>
                  <a:cubicBezTo>
                    <a:pt x="76" y="41"/>
                    <a:pt x="97" y="32"/>
                    <a:pt x="97" y="20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4"/>
                    <a:pt x="97" y="2"/>
                    <a:pt x="96" y="0"/>
                  </a:cubicBezTo>
                  <a:cubicBezTo>
                    <a:pt x="91" y="9"/>
                    <a:pt x="72" y="16"/>
                    <a:pt x="4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2255043" y="1653383"/>
              <a:ext cx="366713" cy="150813"/>
            </a:xfrm>
            <a:custGeom>
              <a:avLst/>
              <a:gdLst>
                <a:gd name="T0" fmla="*/ 49 w 97"/>
                <a:gd name="T1" fmla="*/ 16 h 40"/>
                <a:gd name="T2" fmla="*/ 2 w 97"/>
                <a:gd name="T3" fmla="*/ 0 h 40"/>
                <a:gd name="T4" fmla="*/ 0 w 97"/>
                <a:gd name="T5" fmla="*/ 5 h 40"/>
                <a:gd name="T6" fmla="*/ 0 w 97"/>
                <a:gd name="T7" fmla="*/ 20 h 40"/>
                <a:gd name="T8" fmla="*/ 49 w 97"/>
                <a:gd name="T9" fmla="*/ 40 h 40"/>
                <a:gd name="T10" fmla="*/ 97 w 97"/>
                <a:gd name="T11" fmla="*/ 20 h 40"/>
                <a:gd name="T12" fmla="*/ 97 w 97"/>
                <a:gd name="T13" fmla="*/ 5 h 40"/>
                <a:gd name="T14" fmla="*/ 96 w 97"/>
                <a:gd name="T15" fmla="*/ 0 h 40"/>
                <a:gd name="T16" fmla="*/ 49 w 97"/>
                <a:gd name="T1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40">
                  <a:moveTo>
                    <a:pt x="49" y="16"/>
                  </a:moveTo>
                  <a:cubicBezTo>
                    <a:pt x="26" y="16"/>
                    <a:pt x="7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7" y="31"/>
                    <a:pt x="97" y="20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3"/>
                    <a:pt x="97" y="2"/>
                    <a:pt x="96" y="0"/>
                  </a:cubicBezTo>
                  <a:cubicBezTo>
                    <a:pt x="91" y="9"/>
                    <a:pt x="72" y="16"/>
                    <a:pt x="4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2255043" y="1427958"/>
              <a:ext cx="366713" cy="150813"/>
            </a:xfrm>
            <a:custGeom>
              <a:avLst/>
              <a:gdLst>
                <a:gd name="T0" fmla="*/ 96 w 97"/>
                <a:gd name="T1" fmla="*/ 0 h 40"/>
                <a:gd name="T2" fmla="*/ 49 w 97"/>
                <a:gd name="T3" fmla="*/ 15 h 40"/>
                <a:gd name="T4" fmla="*/ 1 w 97"/>
                <a:gd name="T5" fmla="*/ 0 h 40"/>
                <a:gd name="T6" fmla="*/ 0 w 97"/>
                <a:gd name="T7" fmla="*/ 4 h 40"/>
                <a:gd name="T8" fmla="*/ 0 w 97"/>
                <a:gd name="T9" fmla="*/ 19 h 40"/>
                <a:gd name="T10" fmla="*/ 49 w 97"/>
                <a:gd name="T11" fmla="*/ 40 h 40"/>
                <a:gd name="T12" fmla="*/ 97 w 97"/>
                <a:gd name="T13" fmla="*/ 19 h 40"/>
                <a:gd name="T14" fmla="*/ 97 w 97"/>
                <a:gd name="T15" fmla="*/ 4 h 40"/>
                <a:gd name="T16" fmla="*/ 96 w 97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40">
                  <a:moveTo>
                    <a:pt x="96" y="0"/>
                  </a:moveTo>
                  <a:cubicBezTo>
                    <a:pt x="95" y="8"/>
                    <a:pt x="74" y="15"/>
                    <a:pt x="49" y="15"/>
                  </a:cubicBezTo>
                  <a:cubicBezTo>
                    <a:pt x="23" y="15"/>
                    <a:pt x="2" y="8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7" y="31"/>
                    <a:pt x="97" y="19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3"/>
                    <a:pt x="97" y="1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13" name="Oval 8"/>
            <p:cNvSpPr>
              <a:spLocks noChangeArrowheads="1"/>
            </p:cNvSpPr>
            <p:nvPr/>
          </p:nvSpPr>
          <p:spPr bwMode="auto">
            <a:xfrm>
              <a:off x="2258218" y="1348583"/>
              <a:ext cx="358775" cy="1174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b="1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400110" y="4614985"/>
            <a:ext cx="1079363" cy="815653"/>
            <a:chOff x="5838825" y="2538413"/>
            <a:chExt cx="490538" cy="396874"/>
          </a:xfrm>
          <a:solidFill>
            <a:schemeClr val="bg1"/>
          </a:solidFill>
        </p:grpSpPr>
        <p:sp>
          <p:nvSpPr>
            <p:cNvPr id="20" name="Freeform 35"/>
            <p:cNvSpPr>
              <a:spLocks noEditPoints="1"/>
            </p:cNvSpPr>
            <p:nvPr/>
          </p:nvSpPr>
          <p:spPr bwMode="auto">
            <a:xfrm>
              <a:off x="5838825" y="2587625"/>
              <a:ext cx="490538" cy="347662"/>
            </a:xfrm>
            <a:custGeom>
              <a:avLst/>
              <a:gdLst>
                <a:gd name="T0" fmla="*/ 121 w 130"/>
                <a:gd name="T1" fmla="*/ 0 h 92"/>
                <a:gd name="T2" fmla="*/ 9 w 130"/>
                <a:gd name="T3" fmla="*/ 0 h 92"/>
                <a:gd name="T4" fmla="*/ 0 w 130"/>
                <a:gd name="T5" fmla="*/ 9 h 92"/>
                <a:gd name="T6" fmla="*/ 0 w 130"/>
                <a:gd name="T7" fmla="*/ 83 h 92"/>
                <a:gd name="T8" fmla="*/ 9 w 130"/>
                <a:gd name="T9" fmla="*/ 92 h 92"/>
                <a:gd name="T10" fmla="*/ 121 w 130"/>
                <a:gd name="T11" fmla="*/ 92 h 92"/>
                <a:gd name="T12" fmla="*/ 130 w 130"/>
                <a:gd name="T13" fmla="*/ 83 h 92"/>
                <a:gd name="T14" fmla="*/ 130 w 130"/>
                <a:gd name="T15" fmla="*/ 9 h 92"/>
                <a:gd name="T16" fmla="*/ 121 w 130"/>
                <a:gd name="T17" fmla="*/ 0 h 92"/>
                <a:gd name="T18" fmla="*/ 47 w 130"/>
                <a:gd name="T19" fmla="*/ 81 h 92"/>
                <a:gd name="T20" fmla="*/ 12 w 130"/>
                <a:gd name="T21" fmla="*/ 46 h 92"/>
                <a:gd name="T22" fmla="*/ 47 w 130"/>
                <a:gd name="T23" fmla="*/ 11 h 92"/>
                <a:gd name="T24" fmla="*/ 82 w 130"/>
                <a:gd name="T25" fmla="*/ 46 h 92"/>
                <a:gd name="T26" fmla="*/ 47 w 130"/>
                <a:gd name="T27" fmla="*/ 81 h 92"/>
                <a:gd name="T28" fmla="*/ 116 w 130"/>
                <a:gd name="T29" fmla="*/ 19 h 92"/>
                <a:gd name="T30" fmla="*/ 105 w 130"/>
                <a:gd name="T31" fmla="*/ 19 h 92"/>
                <a:gd name="T32" fmla="*/ 99 w 130"/>
                <a:gd name="T33" fmla="*/ 13 h 92"/>
                <a:gd name="T34" fmla="*/ 105 w 130"/>
                <a:gd name="T35" fmla="*/ 7 h 92"/>
                <a:gd name="T36" fmla="*/ 116 w 130"/>
                <a:gd name="T37" fmla="*/ 7 h 92"/>
                <a:gd name="T38" fmla="*/ 122 w 130"/>
                <a:gd name="T39" fmla="*/ 13 h 92"/>
                <a:gd name="T40" fmla="*/ 116 w 130"/>
                <a:gd name="T41" fmla="*/ 1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92">
                  <a:moveTo>
                    <a:pt x="12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8"/>
                    <a:pt x="4" y="92"/>
                    <a:pt x="9" y="92"/>
                  </a:cubicBezTo>
                  <a:cubicBezTo>
                    <a:pt x="121" y="92"/>
                    <a:pt x="121" y="92"/>
                    <a:pt x="121" y="92"/>
                  </a:cubicBezTo>
                  <a:cubicBezTo>
                    <a:pt x="126" y="92"/>
                    <a:pt x="130" y="88"/>
                    <a:pt x="130" y="83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30" y="4"/>
                    <a:pt x="126" y="0"/>
                    <a:pt x="121" y="0"/>
                  </a:cubicBezTo>
                  <a:close/>
                  <a:moveTo>
                    <a:pt x="47" y="81"/>
                  </a:moveTo>
                  <a:cubicBezTo>
                    <a:pt x="28" y="81"/>
                    <a:pt x="12" y="66"/>
                    <a:pt x="12" y="46"/>
                  </a:cubicBezTo>
                  <a:cubicBezTo>
                    <a:pt x="12" y="27"/>
                    <a:pt x="28" y="11"/>
                    <a:pt x="47" y="11"/>
                  </a:cubicBezTo>
                  <a:cubicBezTo>
                    <a:pt x="67" y="11"/>
                    <a:pt x="82" y="27"/>
                    <a:pt x="82" y="46"/>
                  </a:cubicBezTo>
                  <a:cubicBezTo>
                    <a:pt x="82" y="66"/>
                    <a:pt x="67" y="81"/>
                    <a:pt x="47" y="81"/>
                  </a:cubicBezTo>
                  <a:close/>
                  <a:moveTo>
                    <a:pt x="116" y="19"/>
                  </a:moveTo>
                  <a:cubicBezTo>
                    <a:pt x="105" y="19"/>
                    <a:pt x="105" y="19"/>
                    <a:pt x="105" y="19"/>
                  </a:cubicBezTo>
                  <a:cubicBezTo>
                    <a:pt x="101" y="19"/>
                    <a:pt x="99" y="17"/>
                    <a:pt x="99" y="13"/>
                  </a:cubicBezTo>
                  <a:cubicBezTo>
                    <a:pt x="99" y="10"/>
                    <a:pt x="101" y="7"/>
                    <a:pt x="105" y="7"/>
                  </a:cubicBezTo>
                  <a:cubicBezTo>
                    <a:pt x="116" y="7"/>
                    <a:pt x="116" y="7"/>
                    <a:pt x="116" y="7"/>
                  </a:cubicBezTo>
                  <a:cubicBezTo>
                    <a:pt x="119" y="7"/>
                    <a:pt x="122" y="10"/>
                    <a:pt x="122" y="13"/>
                  </a:cubicBezTo>
                  <a:cubicBezTo>
                    <a:pt x="122" y="17"/>
                    <a:pt x="119" y="19"/>
                    <a:pt x="1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21" name="Rectangle 36"/>
            <p:cNvSpPr>
              <a:spLocks noChangeArrowheads="1"/>
            </p:cNvSpPr>
            <p:nvPr/>
          </p:nvSpPr>
          <p:spPr bwMode="auto">
            <a:xfrm>
              <a:off x="5888038" y="2538413"/>
              <a:ext cx="101600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22" name="Oval 37"/>
            <p:cNvSpPr>
              <a:spLocks noChangeArrowheads="1"/>
            </p:cNvSpPr>
            <p:nvPr/>
          </p:nvSpPr>
          <p:spPr bwMode="auto">
            <a:xfrm>
              <a:off x="5951538" y="2697163"/>
              <a:ext cx="128588" cy="1285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b="1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858318" y="5205518"/>
            <a:ext cx="671405" cy="696264"/>
            <a:chOff x="3724276" y="2906713"/>
            <a:chExt cx="485775" cy="550863"/>
          </a:xfrm>
          <a:solidFill>
            <a:schemeClr val="bg1"/>
          </a:solidFill>
        </p:grpSpPr>
        <p:sp>
          <p:nvSpPr>
            <p:cNvPr id="24" name="Freeform 18"/>
            <p:cNvSpPr/>
            <p:nvPr/>
          </p:nvSpPr>
          <p:spPr bwMode="auto">
            <a:xfrm>
              <a:off x="3724276" y="2906713"/>
              <a:ext cx="485775" cy="98425"/>
            </a:xfrm>
            <a:custGeom>
              <a:avLst/>
              <a:gdLst>
                <a:gd name="T0" fmla="*/ 68 w 129"/>
                <a:gd name="T1" fmla="*/ 8 h 26"/>
                <a:gd name="T2" fmla="*/ 68 w 129"/>
                <a:gd name="T3" fmla="*/ 4 h 26"/>
                <a:gd name="T4" fmla="*/ 64 w 129"/>
                <a:gd name="T5" fmla="*/ 0 h 26"/>
                <a:gd name="T6" fmla="*/ 61 w 129"/>
                <a:gd name="T7" fmla="*/ 4 h 26"/>
                <a:gd name="T8" fmla="*/ 61 w 129"/>
                <a:gd name="T9" fmla="*/ 8 h 26"/>
                <a:gd name="T10" fmla="*/ 0 w 129"/>
                <a:gd name="T11" fmla="*/ 8 h 26"/>
                <a:gd name="T12" fmla="*/ 0 w 129"/>
                <a:gd name="T13" fmla="*/ 26 h 26"/>
                <a:gd name="T14" fmla="*/ 129 w 129"/>
                <a:gd name="T15" fmla="*/ 26 h 26"/>
                <a:gd name="T16" fmla="*/ 129 w 129"/>
                <a:gd name="T17" fmla="*/ 8 h 26"/>
                <a:gd name="T18" fmla="*/ 68 w 129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26">
                  <a:moveTo>
                    <a:pt x="68" y="8"/>
                  </a:moveTo>
                  <a:cubicBezTo>
                    <a:pt x="68" y="4"/>
                    <a:pt x="68" y="4"/>
                    <a:pt x="68" y="4"/>
                  </a:cubicBezTo>
                  <a:cubicBezTo>
                    <a:pt x="68" y="2"/>
                    <a:pt x="66" y="0"/>
                    <a:pt x="64" y="0"/>
                  </a:cubicBezTo>
                  <a:cubicBezTo>
                    <a:pt x="62" y="0"/>
                    <a:pt x="61" y="2"/>
                    <a:pt x="61" y="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8"/>
                    <a:pt x="129" y="8"/>
                    <a:pt x="129" y="8"/>
                  </a:cubicBezTo>
                  <a:lnTo>
                    <a:pt x="6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25" name="Freeform 19"/>
            <p:cNvSpPr>
              <a:spLocks noEditPoints="1"/>
            </p:cNvSpPr>
            <p:nvPr/>
          </p:nvSpPr>
          <p:spPr bwMode="auto">
            <a:xfrm>
              <a:off x="3760788" y="3024188"/>
              <a:ext cx="407988" cy="433388"/>
            </a:xfrm>
            <a:custGeom>
              <a:avLst/>
              <a:gdLst>
                <a:gd name="T0" fmla="*/ 257 w 257"/>
                <a:gd name="T1" fmla="*/ 171 h 273"/>
                <a:gd name="T2" fmla="*/ 257 w 257"/>
                <a:gd name="T3" fmla="*/ 0 h 273"/>
                <a:gd name="T4" fmla="*/ 0 w 257"/>
                <a:gd name="T5" fmla="*/ 0 h 273"/>
                <a:gd name="T6" fmla="*/ 0 w 257"/>
                <a:gd name="T7" fmla="*/ 171 h 273"/>
                <a:gd name="T8" fmla="*/ 114 w 257"/>
                <a:gd name="T9" fmla="*/ 171 h 273"/>
                <a:gd name="T10" fmla="*/ 114 w 257"/>
                <a:gd name="T11" fmla="*/ 226 h 273"/>
                <a:gd name="T12" fmla="*/ 83 w 257"/>
                <a:gd name="T13" fmla="*/ 226 h 273"/>
                <a:gd name="T14" fmla="*/ 83 w 257"/>
                <a:gd name="T15" fmla="*/ 216 h 273"/>
                <a:gd name="T16" fmla="*/ 69 w 257"/>
                <a:gd name="T17" fmla="*/ 216 h 273"/>
                <a:gd name="T18" fmla="*/ 45 w 257"/>
                <a:gd name="T19" fmla="*/ 273 h 273"/>
                <a:gd name="T20" fmla="*/ 62 w 257"/>
                <a:gd name="T21" fmla="*/ 273 h 273"/>
                <a:gd name="T22" fmla="*/ 72 w 257"/>
                <a:gd name="T23" fmla="*/ 245 h 273"/>
                <a:gd name="T24" fmla="*/ 186 w 257"/>
                <a:gd name="T25" fmla="*/ 245 h 273"/>
                <a:gd name="T26" fmla="*/ 197 w 257"/>
                <a:gd name="T27" fmla="*/ 273 h 273"/>
                <a:gd name="T28" fmla="*/ 212 w 257"/>
                <a:gd name="T29" fmla="*/ 273 h 273"/>
                <a:gd name="T30" fmla="*/ 190 w 257"/>
                <a:gd name="T31" fmla="*/ 216 h 273"/>
                <a:gd name="T32" fmla="*/ 176 w 257"/>
                <a:gd name="T33" fmla="*/ 216 h 273"/>
                <a:gd name="T34" fmla="*/ 176 w 257"/>
                <a:gd name="T35" fmla="*/ 226 h 273"/>
                <a:gd name="T36" fmla="*/ 145 w 257"/>
                <a:gd name="T37" fmla="*/ 226 h 273"/>
                <a:gd name="T38" fmla="*/ 145 w 257"/>
                <a:gd name="T39" fmla="*/ 171 h 273"/>
                <a:gd name="T40" fmla="*/ 257 w 257"/>
                <a:gd name="T41" fmla="*/ 171 h 273"/>
                <a:gd name="T42" fmla="*/ 164 w 257"/>
                <a:gd name="T43" fmla="*/ 52 h 273"/>
                <a:gd name="T44" fmla="*/ 240 w 257"/>
                <a:gd name="T45" fmla="*/ 52 h 273"/>
                <a:gd name="T46" fmla="*/ 240 w 257"/>
                <a:gd name="T47" fmla="*/ 69 h 273"/>
                <a:gd name="T48" fmla="*/ 164 w 257"/>
                <a:gd name="T49" fmla="*/ 69 h 273"/>
                <a:gd name="T50" fmla="*/ 164 w 257"/>
                <a:gd name="T51" fmla="*/ 52 h 273"/>
                <a:gd name="T52" fmla="*/ 164 w 257"/>
                <a:gd name="T53" fmla="*/ 83 h 273"/>
                <a:gd name="T54" fmla="*/ 240 w 257"/>
                <a:gd name="T55" fmla="*/ 83 h 273"/>
                <a:gd name="T56" fmla="*/ 240 w 257"/>
                <a:gd name="T57" fmla="*/ 100 h 273"/>
                <a:gd name="T58" fmla="*/ 164 w 257"/>
                <a:gd name="T59" fmla="*/ 100 h 273"/>
                <a:gd name="T60" fmla="*/ 164 w 257"/>
                <a:gd name="T61" fmla="*/ 83 h 273"/>
                <a:gd name="T62" fmla="*/ 164 w 257"/>
                <a:gd name="T63" fmla="*/ 116 h 273"/>
                <a:gd name="T64" fmla="*/ 240 w 257"/>
                <a:gd name="T65" fmla="*/ 116 h 273"/>
                <a:gd name="T66" fmla="*/ 240 w 257"/>
                <a:gd name="T67" fmla="*/ 133 h 273"/>
                <a:gd name="T68" fmla="*/ 164 w 257"/>
                <a:gd name="T69" fmla="*/ 133 h 273"/>
                <a:gd name="T70" fmla="*/ 164 w 257"/>
                <a:gd name="T71" fmla="*/ 116 h 273"/>
                <a:gd name="T72" fmla="*/ 17 w 257"/>
                <a:gd name="T73" fmla="*/ 138 h 273"/>
                <a:gd name="T74" fmla="*/ 17 w 257"/>
                <a:gd name="T75" fmla="*/ 45 h 273"/>
                <a:gd name="T76" fmla="*/ 150 w 257"/>
                <a:gd name="T77" fmla="*/ 45 h 273"/>
                <a:gd name="T78" fmla="*/ 150 w 257"/>
                <a:gd name="T79" fmla="*/ 138 h 273"/>
                <a:gd name="T80" fmla="*/ 17 w 257"/>
                <a:gd name="T81" fmla="*/ 138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7" h="273">
                  <a:moveTo>
                    <a:pt x="257" y="171"/>
                  </a:moveTo>
                  <a:lnTo>
                    <a:pt x="257" y="0"/>
                  </a:lnTo>
                  <a:lnTo>
                    <a:pt x="0" y="0"/>
                  </a:lnTo>
                  <a:lnTo>
                    <a:pt x="0" y="171"/>
                  </a:lnTo>
                  <a:lnTo>
                    <a:pt x="114" y="171"/>
                  </a:lnTo>
                  <a:lnTo>
                    <a:pt x="114" y="226"/>
                  </a:lnTo>
                  <a:lnTo>
                    <a:pt x="83" y="226"/>
                  </a:lnTo>
                  <a:lnTo>
                    <a:pt x="83" y="216"/>
                  </a:lnTo>
                  <a:lnTo>
                    <a:pt x="69" y="216"/>
                  </a:lnTo>
                  <a:lnTo>
                    <a:pt x="45" y="273"/>
                  </a:lnTo>
                  <a:lnTo>
                    <a:pt x="62" y="273"/>
                  </a:lnTo>
                  <a:lnTo>
                    <a:pt x="72" y="245"/>
                  </a:lnTo>
                  <a:lnTo>
                    <a:pt x="186" y="245"/>
                  </a:lnTo>
                  <a:lnTo>
                    <a:pt x="197" y="273"/>
                  </a:lnTo>
                  <a:lnTo>
                    <a:pt x="212" y="273"/>
                  </a:lnTo>
                  <a:lnTo>
                    <a:pt x="190" y="216"/>
                  </a:lnTo>
                  <a:lnTo>
                    <a:pt x="176" y="216"/>
                  </a:lnTo>
                  <a:lnTo>
                    <a:pt x="176" y="226"/>
                  </a:lnTo>
                  <a:lnTo>
                    <a:pt x="145" y="226"/>
                  </a:lnTo>
                  <a:lnTo>
                    <a:pt x="145" y="171"/>
                  </a:lnTo>
                  <a:lnTo>
                    <a:pt x="257" y="171"/>
                  </a:lnTo>
                  <a:close/>
                  <a:moveTo>
                    <a:pt x="164" y="52"/>
                  </a:moveTo>
                  <a:lnTo>
                    <a:pt x="240" y="52"/>
                  </a:lnTo>
                  <a:lnTo>
                    <a:pt x="240" y="69"/>
                  </a:lnTo>
                  <a:lnTo>
                    <a:pt x="164" y="69"/>
                  </a:lnTo>
                  <a:lnTo>
                    <a:pt x="164" y="52"/>
                  </a:lnTo>
                  <a:close/>
                  <a:moveTo>
                    <a:pt x="164" y="83"/>
                  </a:moveTo>
                  <a:lnTo>
                    <a:pt x="240" y="83"/>
                  </a:lnTo>
                  <a:lnTo>
                    <a:pt x="240" y="100"/>
                  </a:lnTo>
                  <a:lnTo>
                    <a:pt x="164" y="100"/>
                  </a:lnTo>
                  <a:lnTo>
                    <a:pt x="164" y="83"/>
                  </a:lnTo>
                  <a:close/>
                  <a:moveTo>
                    <a:pt x="164" y="116"/>
                  </a:moveTo>
                  <a:lnTo>
                    <a:pt x="240" y="116"/>
                  </a:lnTo>
                  <a:lnTo>
                    <a:pt x="240" y="133"/>
                  </a:lnTo>
                  <a:lnTo>
                    <a:pt x="164" y="133"/>
                  </a:lnTo>
                  <a:lnTo>
                    <a:pt x="164" y="116"/>
                  </a:lnTo>
                  <a:close/>
                  <a:moveTo>
                    <a:pt x="17" y="138"/>
                  </a:moveTo>
                  <a:lnTo>
                    <a:pt x="17" y="45"/>
                  </a:lnTo>
                  <a:lnTo>
                    <a:pt x="150" y="45"/>
                  </a:lnTo>
                  <a:lnTo>
                    <a:pt x="150" y="138"/>
                  </a:lnTo>
                  <a:lnTo>
                    <a:pt x="17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26" name="Freeform 20"/>
            <p:cNvSpPr/>
            <p:nvPr/>
          </p:nvSpPr>
          <p:spPr bwMode="auto">
            <a:xfrm>
              <a:off x="3795713" y="3111500"/>
              <a:ext cx="200025" cy="112713"/>
            </a:xfrm>
            <a:custGeom>
              <a:avLst/>
              <a:gdLst>
                <a:gd name="T0" fmla="*/ 104 w 126"/>
                <a:gd name="T1" fmla="*/ 19 h 71"/>
                <a:gd name="T2" fmla="*/ 95 w 126"/>
                <a:gd name="T3" fmla="*/ 33 h 71"/>
                <a:gd name="T4" fmla="*/ 85 w 126"/>
                <a:gd name="T5" fmla="*/ 28 h 71"/>
                <a:gd name="T6" fmla="*/ 85 w 126"/>
                <a:gd name="T7" fmla="*/ 28 h 71"/>
                <a:gd name="T8" fmla="*/ 61 w 126"/>
                <a:gd name="T9" fmla="*/ 14 h 71"/>
                <a:gd name="T10" fmla="*/ 57 w 126"/>
                <a:gd name="T11" fmla="*/ 21 h 71"/>
                <a:gd name="T12" fmla="*/ 50 w 126"/>
                <a:gd name="T13" fmla="*/ 33 h 71"/>
                <a:gd name="T14" fmla="*/ 26 w 126"/>
                <a:gd name="T15" fmla="*/ 21 h 71"/>
                <a:gd name="T16" fmla="*/ 21 w 126"/>
                <a:gd name="T17" fmla="*/ 31 h 71"/>
                <a:gd name="T18" fmla="*/ 21 w 126"/>
                <a:gd name="T19" fmla="*/ 31 h 71"/>
                <a:gd name="T20" fmla="*/ 0 w 126"/>
                <a:gd name="T21" fmla="*/ 66 h 71"/>
                <a:gd name="T22" fmla="*/ 9 w 126"/>
                <a:gd name="T23" fmla="*/ 71 h 71"/>
                <a:gd name="T24" fmla="*/ 31 w 126"/>
                <a:gd name="T25" fmla="*/ 38 h 71"/>
                <a:gd name="T26" fmla="*/ 42 w 126"/>
                <a:gd name="T27" fmla="*/ 45 h 71"/>
                <a:gd name="T28" fmla="*/ 42 w 126"/>
                <a:gd name="T29" fmla="*/ 45 h 71"/>
                <a:gd name="T30" fmla="*/ 52 w 126"/>
                <a:gd name="T31" fmla="*/ 50 h 71"/>
                <a:gd name="T32" fmla="*/ 66 w 126"/>
                <a:gd name="T33" fmla="*/ 31 h 71"/>
                <a:gd name="T34" fmla="*/ 76 w 126"/>
                <a:gd name="T35" fmla="*/ 35 h 71"/>
                <a:gd name="T36" fmla="*/ 76 w 126"/>
                <a:gd name="T37" fmla="*/ 35 h 71"/>
                <a:gd name="T38" fmla="*/ 99 w 126"/>
                <a:gd name="T39" fmla="*/ 50 h 71"/>
                <a:gd name="T40" fmla="*/ 99 w 126"/>
                <a:gd name="T41" fmla="*/ 50 h 71"/>
                <a:gd name="T42" fmla="*/ 99 w 126"/>
                <a:gd name="T43" fmla="*/ 50 h 71"/>
                <a:gd name="T44" fmla="*/ 111 w 126"/>
                <a:gd name="T45" fmla="*/ 28 h 71"/>
                <a:gd name="T46" fmla="*/ 111 w 126"/>
                <a:gd name="T47" fmla="*/ 28 h 71"/>
                <a:gd name="T48" fmla="*/ 126 w 126"/>
                <a:gd name="T49" fmla="*/ 4 h 71"/>
                <a:gd name="T50" fmla="*/ 116 w 126"/>
                <a:gd name="T51" fmla="*/ 0 h 71"/>
                <a:gd name="T52" fmla="*/ 104 w 126"/>
                <a:gd name="T53" fmla="*/ 1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6" h="71">
                  <a:moveTo>
                    <a:pt x="104" y="19"/>
                  </a:moveTo>
                  <a:lnTo>
                    <a:pt x="95" y="33"/>
                  </a:lnTo>
                  <a:lnTo>
                    <a:pt x="85" y="28"/>
                  </a:lnTo>
                  <a:lnTo>
                    <a:pt x="85" y="28"/>
                  </a:lnTo>
                  <a:lnTo>
                    <a:pt x="61" y="14"/>
                  </a:lnTo>
                  <a:lnTo>
                    <a:pt x="57" y="21"/>
                  </a:lnTo>
                  <a:lnTo>
                    <a:pt x="50" y="33"/>
                  </a:lnTo>
                  <a:lnTo>
                    <a:pt x="26" y="2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0" y="66"/>
                  </a:lnTo>
                  <a:lnTo>
                    <a:pt x="9" y="71"/>
                  </a:lnTo>
                  <a:lnTo>
                    <a:pt x="31" y="38"/>
                  </a:lnTo>
                  <a:lnTo>
                    <a:pt x="42" y="45"/>
                  </a:lnTo>
                  <a:lnTo>
                    <a:pt x="42" y="45"/>
                  </a:lnTo>
                  <a:lnTo>
                    <a:pt x="52" y="50"/>
                  </a:lnTo>
                  <a:lnTo>
                    <a:pt x="66" y="31"/>
                  </a:lnTo>
                  <a:lnTo>
                    <a:pt x="76" y="35"/>
                  </a:lnTo>
                  <a:lnTo>
                    <a:pt x="76" y="35"/>
                  </a:lnTo>
                  <a:lnTo>
                    <a:pt x="99" y="50"/>
                  </a:lnTo>
                  <a:lnTo>
                    <a:pt x="99" y="50"/>
                  </a:lnTo>
                  <a:lnTo>
                    <a:pt x="99" y="50"/>
                  </a:lnTo>
                  <a:lnTo>
                    <a:pt x="111" y="28"/>
                  </a:lnTo>
                  <a:lnTo>
                    <a:pt x="111" y="28"/>
                  </a:lnTo>
                  <a:lnTo>
                    <a:pt x="126" y="4"/>
                  </a:lnTo>
                  <a:lnTo>
                    <a:pt x="116" y="0"/>
                  </a:lnTo>
                  <a:lnTo>
                    <a:pt x="104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b="1">
                <a:solidFill>
                  <a:prstClr val="black"/>
                </a:solidFill>
              </a:endParaRPr>
            </a:p>
          </p:txBody>
        </p:sp>
      </p:grpSp>
      <p:cxnSp>
        <p:nvCxnSpPr>
          <p:cNvPr id="27" name="Straight Connector 26"/>
          <p:cNvCxnSpPr/>
          <p:nvPr/>
        </p:nvCxnSpPr>
        <p:spPr>
          <a:xfrm flipV="1">
            <a:off x="5455548" y="5196213"/>
            <a:ext cx="86400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5564732" y="2350053"/>
            <a:ext cx="718867" cy="729924"/>
          </a:xfrm>
          <a:prstGeom prst="ellipse">
            <a:avLst/>
          </a:prstGeom>
          <a:solidFill>
            <a:srgbClr val="B39F9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b="1">
              <a:solidFill>
                <a:prstClr val="black"/>
              </a:solidFill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-173288" y="4521939"/>
            <a:ext cx="4851474" cy="23083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marL="457200" lvl="0" indent="-457200" algn="r" defTabSz="145034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800" b="1" dirty="0">
                <a:solidFill>
                  <a:srgbClr val="B39F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理论研究</a:t>
            </a:r>
            <a:endParaRPr lang="en-US" altLang="zh-CN" sz="2800" b="1" dirty="0">
              <a:solidFill>
                <a:srgbClr val="B39F9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 algn="r" defTabSz="145034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罗密欧与朱丽叶和梁祝文化差异比较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 algn="r" defTabSz="145034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读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《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世说新语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》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研究魏晋风度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 algn="r" defTabSz="145034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从门外看门里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—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京都九门的研究</a:t>
            </a:r>
          </a:p>
        </p:txBody>
      </p:sp>
      <p:sp>
        <p:nvSpPr>
          <p:cNvPr id="32" name="Text Box 10"/>
          <p:cNvSpPr txBox="1">
            <a:spLocks noChangeArrowheads="1"/>
          </p:cNvSpPr>
          <p:nvPr/>
        </p:nvSpPr>
        <p:spPr bwMode="auto">
          <a:xfrm>
            <a:off x="740451" y="2128661"/>
            <a:ext cx="4747146" cy="23083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lvl="0" algn="r" defTabSz="1450340">
              <a:lnSpc>
                <a:spcPct val="200000"/>
              </a:lnSpc>
            </a:pPr>
            <a:r>
              <a:rPr lang="zh-CN" altLang="en-US" sz="2800" b="1" dirty="0">
                <a:solidFill>
                  <a:srgbClr val="B39F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科学实验</a:t>
            </a:r>
            <a:endParaRPr lang="en-US" altLang="zh-CN" sz="2800" b="1" dirty="0">
              <a:solidFill>
                <a:srgbClr val="B39F9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 algn="r" defTabSz="145034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阿司匹林的制备与应用探究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 algn="r" defTabSz="145034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手工自制香皂的研究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 algn="r" defTabSz="145034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石油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altLang="zh-CN" sz="2000" b="1" baseline="30000" dirty="0">
                <a:solidFill>
                  <a:prstClr val="black">
                    <a:lumMod val="50000"/>
                    <a:lumOff val="50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#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制作横版动作游戏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8789590" y="500262"/>
            <a:ext cx="718867" cy="729924"/>
          </a:xfrm>
          <a:prstGeom prst="ellipse">
            <a:avLst/>
          </a:prstGeom>
          <a:solidFill>
            <a:srgbClr val="B39F9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b="1">
              <a:solidFill>
                <a:prstClr val="black"/>
              </a:solidFill>
            </a:endParaRPr>
          </a:p>
        </p:txBody>
      </p: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3307398" y="-103197"/>
            <a:ext cx="5374186" cy="23083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lvl="0" algn="r" defTabSz="1450340">
              <a:lnSpc>
                <a:spcPct val="200000"/>
              </a:lnSpc>
            </a:pPr>
            <a:r>
              <a:rPr lang="zh-CN" altLang="en-US" sz="2800" b="1" dirty="0">
                <a:solidFill>
                  <a:srgbClr val="B39F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调查统计</a:t>
            </a:r>
            <a:endParaRPr lang="en-US" altLang="zh-CN" sz="2800" b="1" dirty="0">
              <a:solidFill>
                <a:srgbClr val="B39F9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 algn="r" defTabSz="145034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汉语网络词汇成因与流行趋势调查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 algn="r" defTabSz="145034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北京胡同文化资源开发利用现状调查及思考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 algn="r" defTabSz="145034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手机使用现状调查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4743837" y="4847518"/>
            <a:ext cx="718867" cy="729924"/>
          </a:xfrm>
          <a:prstGeom prst="ellipse">
            <a:avLst/>
          </a:prstGeom>
          <a:solidFill>
            <a:srgbClr val="7F685A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b="1">
              <a:solidFill>
                <a:prstClr val="black"/>
              </a:solidFill>
            </a:endParaRPr>
          </a:p>
        </p:txBody>
      </p:sp>
      <p:cxnSp>
        <p:nvCxnSpPr>
          <p:cNvPr id="40" name="Straight Connector 39"/>
          <p:cNvCxnSpPr>
            <a:stCxn id="29" idx="6"/>
          </p:cNvCxnSpPr>
          <p:nvPr/>
        </p:nvCxnSpPr>
        <p:spPr>
          <a:xfrm flipV="1">
            <a:off x="6283599" y="2715012"/>
            <a:ext cx="19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9498818" y="813204"/>
            <a:ext cx="82800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8202301" y="2715138"/>
            <a:ext cx="20461" cy="1476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0316367" y="813204"/>
            <a:ext cx="0" cy="208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00713" y="289985"/>
            <a:ext cx="2367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3.1.2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研究方法</a:t>
            </a:r>
          </a:p>
        </p:txBody>
      </p:sp>
    </p:spTree>
    <p:extLst>
      <p:ext uri="{BB962C8B-B14F-4D97-AF65-F5344CB8AC3E}">
        <p14:creationId xmlns:p14="http://schemas.microsoft.com/office/powerpoint/2010/main" val="3500091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Click="0">
        <p14:warp dir="in"/>
      </p:transition>
    </mc:Choice>
    <mc:Fallback>
      <p:transition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86956" y="261584"/>
            <a:ext cx="12226779" cy="677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en-US" altLang="zh-CN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03 </a:t>
            </a:r>
            <a:r>
              <a:rPr lang="zh-CN" alt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怎么做研究性学习？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788763" y="1920927"/>
            <a:ext cx="12686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自创课题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8462325" y="1899666"/>
            <a:ext cx="13025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参考课题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5760656" y="1899666"/>
            <a:ext cx="227818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确定课题（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5760656" y="2513737"/>
            <a:ext cx="13484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组建小组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5764566" y="3126731"/>
            <a:ext cx="13484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申报课题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760656" y="3698624"/>
            <a:ext cx="234476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制定计划（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开题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5760656" y="4280025"/>
            <a:ext cx="13484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课题研究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60656" y="4915211"/>
            <a:ext cx="13484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撰写论文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5760656" y="6010543"/>
            <a:ext cx="134844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8.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上传论文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5760656" y="5431005"/>
            <a:ext cx="234476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课题答辩（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结题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69" name="下箭头 68"/>
          <p:cNvSpPr/>
          <p:nvPr/>
        </p:nvSpPr>
        <p:spPr>
          <a:xfrm>
            <a:off x="6317860" y="2268998"/>
            <a:ext cx="45719" cy="2447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下箭头 69"/>
          <p:cNvSpPr/>
          <p:nvPr/>
        </p:nvSpPr>
        <p:spPr>
          <a:xfrm>
            <a:off x="6317860" y="2883069"/>
            <a:ext cx="45719" cy="243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>
            <a:off x="6317860" y="3496063"/>
            <a:ext cx="45719" cy="202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下箭头 71"/>
          <p:cNvSpPr/>
          <p:nvPr/>
        </p:nvSpPr>
        <p:spPr>
          <a:xfrm>
            <a:off x="6317860" y="4067956"/>
            <a:ext cx="45719" cy="21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下箭头 72"/>
          <p:cNvSpPr/>
          <p:nvPr/>
        </p:nvSpPr>
        <p:spPr>
          <a:xfrm>
            <a:off x="6317860" y="4644378"/>
            <a:ext cx="45719" cy="2888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下箭头 73"/>
          <p:cNvSpPr/>
          <p:nvPr/>
        </p:nvSpPr>
        <p:spPr>
          <a:xfrm>
            <a:off x="6317860" y="5284543"/>
            <a:ext cx="45719" cy="1541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下箭头 74"/>
          <p:cNvSpPr/>
          <p:nvPr/>
        </p:nvSpPr>
        <p:spPr>
          <a:xfrm>
            <a:off x="6317860" y="5800337"/>
            <a:ext cx="45719" cy="2102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>
            <a:stCxn id="60" idx="1"/>
          </p:cNvCxnSpPr>
          <p:nvPr/>
        </p:nvCxnSpPr>
        <p:spPr>
          <a:xfrm flipH="1">
            <a:off x="8023503" y="2084332"/>
            <a:ext cx="438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9" idx="3"/>
            <a:endCxn id="61" idx="1"/>
          </p:cNvCxnSpPr>
          <p:nvPr/>
        </p:nvCxnSpPr>
        <p:spPr>
          <a:xfrm flipV="1">
            <a:off x="5057422" y="2084332"/>
            <a:ext cx="703234" cy="21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3402031" y="1135781"/>
            <a:ext cx="3171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研究性学习流程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7496232" y="938632"/>
            <a:ext cx="4630303" cy="8617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2021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日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本周日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下午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16:30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前</a:t>
            </a:r>
            <a:endParaRPr lang="en-US" altLang="zh-CN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1200"/>
              </a:spcBef>
            </a:pP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网上申报选题</a:t>
            </a:r>
            <a:endParaRPr lang="en-US" altLang="zh-CN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663431" y="2284712"/>
            <a:ext cx="182604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研究性学习课题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选题网址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658715" y="2573023"/>
            <a:ext cx="2750183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2-5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人一个组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spcBef>
                <a:spcPts val="1200"/>
              </a:spcBef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人太少个人负担太大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spcBef>
                <a:spcPts val="1200"/>
              </a:spcBef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人太多人浮于事。</a:t>
            </a:r>
            <a:endParaRPr lang="zh-CN" altLang="en-US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041329C-BA37-46D2-9076-E55AB0C17D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6" y="93384"/>
            <a:ext cx="2268998" cy="226899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0A53D94-9EB7-4E39-BF84-19FCA1487EB5}"/>
              </a:ext>
            </a:extLst>
          </p:cNvPr>
          <p:cNvSpPr txBox="1"/>
          <p:nvPr/>
        </p:nvSpPr>
        <p:spPr>
          <a:xfrm>
            <a:off x="86956" y="3100657"/>
            <a:ext cx="5455608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2021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日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—2021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日（下周）；</a:t>
            </a:r>
          </a:p>
          <a:p>
            <a:pPr algn="ctr">
              <a:spcBef>
                <a:spcPts val="1200"/>
              </a:spcBef>
            </a:pP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提交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课题申报表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（纸质版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电子版）</a:t>
            </a:r>
            <a:endParaRPr lang="en-US" altLang="zh-CN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spcBef>
                <a:spcPts val="1200"/>
              </a:spcBef>
            </a:pP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提交截止日期：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2021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日（下周五）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57D94E0-24D1-4A5B-A765-09ED94EF98A7}"/>
              </a:ext>
            </a:extLst>
          </p:cNvPr>
          <p:cNvCxnSpPr>
            <a:cxnSpLocks/>
            <a:stCxn id="80" idx="1"/>
          </p:cNvCxnSpPr>
          <p:nvPr/>
        </p:nvCxnSpPr>
        <p:spPr>
          <a:xfrm flipH="1">
            <a:off x="6776038" y="1369519"/>
            <a:ext cx="720194" cy="511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BD38EE4-6CE4-4A22-AC43-A9BDBBFF36B6}"/>
              </a:ext>
            </a:extLst>
          </p:cNvPr>
          <p:cNvCxnSpPr>
            <a:cxnSpLocks/>
          </p:cNvCxnSpPr>
          <p:nvPr/>
        </p:nvCxnSpPr>
        <p:spPr>
          <a:xfrm flipV="1">
            <a:off x="5086001" y="3403198"/>
            <a:ext cx="674655" cy="718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9C6F058-1C01-4EC6-8AE6-C6CAC9310A5A}"/>
              </a:ext>
            </a:extLst>
          </p:cNvPr>
          <p:cNvCxnSpPr>
            <a:cxnSpLocks/>
          </p:cNvCxnSpPr>
          <p:nvPr/>
        </p:nvCxnSpPr>
        <p:spPr>
          <a:xfrm flipH="1" flipV="1">
            <a:off x="7112430" y="2794721"/>
            <a:ext cx="1773379" cy="4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80870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7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86956" y="261584"/>
            <a:ext cx="12226779" cy="677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en-US" altLang="zh-CN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04 </a:t>
            </a:r>
            <a:r>
              <a:rPr lang="zh-CN" alt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研究性学习过程文案填写指导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735712" y="965603"/>
            <a:ext cx="7266733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000066"/>
                </a:solidFill>
              </a:rPr>
              <a:t>附录</a:t>
            </a:r>
            <a:r>
              <a:rPr lang="en-US" altLang="zh-CN" sz="2400" b="1" dirty="0">
                <a:solidFill>
                  <a:srgbClr val="000066"/>
                </a:solidFill>
              </a:rPr>
              <a:t>01—</a:t>
            </a:r>
          </a:p>
          <a:p>
            <a:pPr lvl="0"/>
            <a:r>
              <a:rPr lang="en-US" altLang="zh-CN" sz="2400" b="1" dirty="0">
                <a:solidFill>
                  <a:srgbClr val="000066"/>
                </a:solidFill>
              </a:rPr>
              <a:t>    </a:t>
            </a:r>
            <a:r>
              <a:rPr lang="zh-CN" altLang="zh-CN" sz="2400" b="1" dirty="0">
                <a:solidFill>
                  <a:srgbClr val="000066"/>
                </a:solidFill>
              </a:rPr>
              <a:t>北京</a:t>
            </a:r>
            <a:r>
              <a:rPr lang="zh-CN" altLang="en-US" sz="2400" b="1" dirty="0">
                <a:solidFill>
                  <a:srgbClr val="000066"/>
                </a:solidFill>
              </a:rPr>
              <a:t>亦庄实验中学</a:t>
            </a:r>
            <a:r>
              <a:rPr lang="zh-CN" altLang="zh-CN" sz="2400" b="1" dirty="0">
                <a:solidFill>
                  <a:srgbClr val="000066"/>
                </a:solidFill>
              </a:rPr>
              <a:t>研究性学习</a:t>
            </a:r>
            <a:r>
              <a:rPr lang="zh-CN" altLang="zh-CN" sz="2400" b="1" dirty="0">
                <a:solidFill>
                  <a:srgbClr val="FF0000"/>
                </a:solidFill>
              </a:rPr>
              <a:t>课题申报表</a:t>
            </a:r>
            <a:r>
              <a:rPr lang="zh-CN" altLang="zh-CN" sz="2400" b="1" dirty="0">
                <a:solidFill>
                  <a:srgbClr val="000066"/>
                </a:solidFill>
              </a:rPr>
              <a:t>（初稿）</a:t>
            </a:r>
            <a:endParaRPr lang="zh-CN" altLang="en-US" sz="2400" b="1" dirty="0">
              <a:solidFill>
                <a:srgbClr val="000066"/>
              </a:solidFill>
            </a:endParaRPr>
          </a:p>
        </p:txBody>
      </p:sp>
      <p:pic>
        <p:nvPicPr>
          <p:cNvPr id="29" name="内容占位符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" t="3570" r="3698" b="2043"/>
          <a:stretch/>
        </p:blipFill>
        <p:spPr>
          <a:xfrm>
            <a:off x="357192" y="1038159"/>
            <a:ext cx="4022852" cy="5575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TextBox 4"/>
          <p:cNvSpPr txBox="1"/>
          <p:nvPr/>
        </p:nvSpPr>
        <p:spPr>
          <a:xfrm>
            <a:off x="4797999" y="1826899"/>
            <a:ext cx="7266733" cy="4628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zh-CN" sz="2000" b="1" dirty="0">
                <a:solidFill>
                  <a:srgbClr val="7030A0"/>
                </a:solidFill>
              </a:rPr>
              <a:t>填表说明：</a:t>
            </a:r>
          </a:p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rgbClr val="FF0000"/>
                </a:solidFill>
              </a:rPr>
              <a:t>课题类型</a:t>
            </a:r>
            <a:r>
              <a:rPr lang="zh-CN" altLang="zh-CN" sz="2000" b="1" dirty="0">
                <a:solidFill>
                  <a:srgbClr val="7030A0"/>
                </a:solidFill>
              </a:rPr>
              <a:t>：理论研究、实验研究、综合研究</a:t>
            </a:r>
          </a:p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rgbClr val="FF0000"/>
                </a:solidFill>
              </a:rPr>
              <a:t>课题级别</a:t>
            </a:r>
            <a:r>
              <a:rPr lang="zh-CN" altLang="zh-CN" sz="2000" b="1" dirty="0">
                <a:solidFill>
                  <a:srgbClr val="7030A0"/>
                </a:solidFill>
              </a:rPr>
              <a:t>：校级、区级、市级、国家级</a:t>
            </a:r>
          </a:p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rgbClr val="FF0000"/>
                </a:solidFill>
              </a:rPr>
              <a:t>目的意义</a:t>
            </a:r>
            <a:r>
              <a:rPr lang="zh-CN" altLang="zh-CN" sz="2000" b="1" dirty="0">
                <a:solidFill>
                  <a:srgbClr val="7030A0"/>
                </a:solidFill>
              </a:rPr>
              <a:t>：为什么要研究这个课题？研究这个课题对自己、对他人、对社会、对学术发展等有什么积极作用。</a:t>
            </a:r>
          </a:p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rgbClr val="FF0000"/>
                </a:solidFill>
              </a:rPr>
              <a:t>主要内容</a:t>
            </a:r>
            <a:r>
              <a:rPr lang="zh-CN" altLang="zh-CN" sz="2000" b="1" dirty="0">
                <a:solidFill>
                  <a:srgbClr val="7030A0"/>
                </a:solidFill>
              </a:rPr>
              <a:t>：对课题名称内涵的具体化，让人知道你要做什么。</a:t>
            </a:r>
          </a:p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rgbClr val="FF0000"/>
                </a:solidFill>
              </a:rPr>
              <a:t>研究现状</a:t>
            </a:r>
            <a:r>
              <a:rPr lang="zh-CN" altLang="zh-CN" sz="2000" b="1" dirty="0">
                <a:solidFill>
                  <a:srgbClr val="7030A0"/>
                </a:solidFill>
              </a:rPr>
              <a:t>：目前这个课题有没有人研究，研究到什么程度，取得了哪些成果，存在什么不足，还有哪些进一步研究的空间。</a:t>
            </a:r>
          </a:p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rgbClr val="FF0000"/>
                </a:solidFill>
              </a:rPr>
              <a:t>预期结果</a:t>
            </a:r>
            <a:r>
              <a:rPr lang="zh-CN" altLang="zh-CN" sz="2000" b="1" dirty="0">
                <a:solidFill>
                  <a:srgbClr val="7030A0"/>
                </a:solidFill>
              </a:rPr>
              <a:t>：对课题研究到什么程度，能发现什么规律，提出什么观点，收集什么数据，最后形成的成果是什么。</a:t>
            </a:r>
          </a:p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rgbClr val="FF0000"/>
                </a:solidFill>
              </a:rPr>
              <a:t>方法手段</a:t>
            </a:r>
            <a:r>
              <a:rPr lang="zh-CN" altLang="zh-CN" sz="2000" b="1" dirty="0">
                <a:solidFill>
                  <a:srgbClr val="7030A0"/>
                </a:solidFill>
              </a:rPr>
              <a:t>：查阅资料的文献研究、做实验的实验研究、调查统计的实地调查研究。</a:t>
            </a:r>
            <a:endParaRPr lang="zh-CN" alt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124302"/>
      </p:ext>
    </p:extLst>
  </p:cSld>
  <p:clrMapOvr>
    <a:masterClrMapping/>
  </p:clrMapOvr>
  <p:transition spd="slow" advClick="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86956" y="261584"/>
            <a:ext cx="12226779" cy="677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en-US" altLang="zh-CN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03 </a:t>
            </a:r>
            <a:r>
              <a:rPr lang="zh-CN" alt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怎么做研究性学习？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788763" y="1920927"/>
            <a:ext cx="12686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自创课题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8462325" y="1899666"/>
            <a:ext cx="13025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参考课题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5760656" y="1899666"/>
            <a:ext cx="227818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确定课题（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5760656" y="2513737"/>
            <a:ext cx="13484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组建小组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5764566" y="3126731"/>
            <a:ext cx="13484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申报课题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760656" y="3698624"/>
            <a:ext cx="234476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制定计划（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开题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5760656" y="4280025"/>
            <a:ext cx="13484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课题研究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60656" y="4915211"/>
            <a:ext cx="13484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撰写论文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5760656" y="6010543"/>
            <a:ext cx="134844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8.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上传论文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5760656" y="5431005"/>
            <a:ext cx="234476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课题答辩（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结题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69" name="下箭头 68"/>
          <p:cNvSpPr/>
          <p:nvPr/>
        </p:nvSpPr>
        <p:spPr>
          <a:xfrm>
            <a:off x="6317860" y="2268998"/>
            <a:ext cx="45719" cy="2447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下箭头 69"/>
          <p:cNvSpPr/>
          <p:nvPr/>
        </p:nvSpPr>
        <p:spPr>
          <a:xfrm>
            <a:off x="6317860" y="2883069"/>
            <a:ext cx="45719" cy="243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>
            <a:off x="6317860" y="3496063"/>
            <a:ext cx="45719" cy="202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下箭头 71"/>
          <p:cNvSpPr/>
          <p:nvPr/>
        </p:nvSpPr>
        <p:spPr>
          <a:xfrm>
            <a:off x="6317860" y="4067956"/>
            <a:ext cx="45719" cy="21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下箭头 72"/>
          <p:cNvSpPr/>
          <p:nvPr/>
        </p:nvSpPr>
        <p:spPr>
          <a:xfrm>
            <a:off x="6317860" y="4644378"/>
            <a:ext cx="45719" cy="2888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下箭头 73"/>
          <p:cNvSpPr/>
          <p:nvPr/>
        </p:nvSpPr>
        <p:spPr>
          <a:xfrm>
            <a:off x="6317860" y="5284543"/>
            <a:ext cx="45719" cy="1541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下箭头 74"/>
          <p:cNvSpPr/>
          <p:nvPr/>
        </p:nvSpPr>
        <p:spPr>
          <a:xfrm>
            <a:off x="6317860" y="5800337"/>
            <a:ext cx="45719" cy="2102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>
            <a:stCxn id="60" idx="1"/>
          </p:cNvCxnSpPr>
          <p:nvPr/>
        </p:nvCxnSpPr>
        <p:spPr>
          <a:xfrm flipH="1">
            <a:off x="8023503" y="2084332"/>
            <a:ext cx="438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9" idx="3"/>
            <a:endCxn id="61" idx="1"/>
          </p:cNvCxnSpPr>
          <p:nvPr/>
        </p:nvCxnSpPr>
        <p:spPr>
          <a:xfrm flipV="1">
            <a:off x="5057422" y="2084332"/>
            <a:ext cx="703234" cy="21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3402031" y="1135781"/>
            <a:ext cx="3171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研究性学习流程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663431" y="2284712"/>
            <a:ext cx="182604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研究性学习课题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选题网址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174168" y="3465121"/>
            <a:ext cx="3685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日周四下午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4:30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到指导老师教室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开题</a:t>
            </a: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147545" y="3412637"/>
            <a:ext cx="4891320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spcBef>
                <a:spcPts val="1200"/>
              </a:spcBef>
              <a:buFont typeface="Wingdings" panose="05000000000000000000" pitchFamily="2" charset="2"/>
              <a:buChar char="Ø"/>
              <a:defRPr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 algn="ctr"/>
            <a:r>
              <a:rPr lang="zh-CN" altLang="en-US" dirty="0"/>
              <a:t>课题组撰写</a:t>
            </a:r>
            <a:r>
              <a:rPr lang="en-US" altLang="zh-CN" dirty="0"/>
              <a:t>《</a:t>
            </a:r>
            <a:r>
              <a:rPr lang="zh-CN" altLang="en-US" dirty="0"/>
              <a:t>开题报告</a:t>
            </a:r>
            <a:r>
              <a:rPr lang="en-US" altLang="zh-CN" dirty="0"/>
              <a:t>》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11.15-11.19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lvl="0" indent="0" algn="ctr">
              <a:buNone/>
            </a:pPr>
            <a:r>
              <a:rPr lang="zh-CN" altLang="en-US" sz="2000" dirty="0">
                <a:solidFill>
                  <a:srgbClr val="70AD47">
                    <a:lumMod val="50000"/>
                  </a:srgbClr>
                </a:solidFill>
              </a:rPr>
              <a:t>提交</a:t>
            </a:r>
            <a:r>
              <a:rPr lang="en-US" altLang="zh-CN" sz="2000" dirty="0">
                <a:solidFill>
                  <a:srgbClr val="70AD47">
                    <a:lumMod val="50000"/>
                  </a:srgbClr>
                </a:solidFill>
              </a:rPr>
              <a:t>《</a:t>
            </a:r>
            <a:r>
              <a:rPr lang="zh-CN" altLang="en-US" sz="2000" dirty="0">
                <a:solidFill>
                  <a:srgbClr val="70AD47">
                    <a:lumMod val="50000"/>
                  </a:srgbClr>
                </a:solidFill>
              </a:rPr>
              <a:t>开题报告</a:t>
            </a:r>
            <a:r>
              <a:rPr lang="en-US" altLang="zh-CN" sz="2000" dirty="0">
                <a:solidFill>
                  <a:srgbClr val="70AD47">
                    <a:lumMod val="50000"/>
                  </a:srgbClr>
                </a:solidFill>
              </a:rPr>
              <a:t>》</a:t>
            </a:r>
            <a:r>
              <a:rPr lang="zh-CN" altLang="en-US" sz="2000" dirty="0">
                <a:solidFill>
                  <a:srgbClr val="70AD47">
                    <a:lumMod val="50000"/>
                  </a:srgbClr>
                </a:solidFill>
              </a:rPr>
              <a:t>（纸质版</a:t>
            </a:r>
            <a:r>
              <a:rPr lang="en-US" altLang="zh-CN" sz="2000" dirty="0">
                <a:solidFill>
                  <a:srgbClr val="70AD47">
                    <a:lumMod val="50000"/>
                  </a:srgbClr>
                </a:solidFill>
              </a:rPr>
              <a:t>+</a:t>
            </a:r>
            <a:r>
              <a:rPr lang="zh-CN" altLang="en-US" sz="2000" dirty="0">
                <a:solidFill>
                  <a:srgbClr val="70AD47">
                    <a:lumMod val="50000"/>
                  </a:srgbClr>
                </a:solidFill>
              </a:rPr>
              <a:t>电子版）</a:t>
            </a:r>
            <a:endParaRPr lang="en-US" altLang="zh-CN" sz="2000" dirty="0">
              <a:solidFill>
                <a:srgbClr val="70AD47">
                  <a:lumMod val="50000"/>
                </a:srgbClr>
              </a:solidFill>
            </a:endParaRPr>
          </a:p>
          <a:p>
            <a:pPr marL="0" lvl="0" indent="0" algn="ctr">
              <a:buNone/>
            </a:pPr>
            <a:r>
              <a:rPr lang="zh-CN" altLang="en-US" sz="2000" dirty="0">
                <a:solidFill>
                  <a:srgbClr val="70AD47">
                    <a:lumMod val="50000"/>
                  </a:srgbClr>
                </a:solidFill>
              </a:rPr>
              <a:t>提交截止日期：</a:t>
            </a:r>
            <a:r>
              <a:rPr lang="en-US" altLang="zh-CN" sz="2000" dirty="0">
                <a:solidFill>
                  <a:srgbClr val="70AD47">
                    <a:lumMod val="50000"/>
                  </a:srgbClr>
                </a:solidFill>
              </a:rPr>
              <a:t>2021</a:t>
            </a:r>
            <a:r>
              <a:rPr lang="zh-CN" altLang="en-US" sz="2000" dirty="0">
                <a:solidFill>
                  <a:srgbClr val="70AD47">
                    <a:lumMod val="50000"/>
                  </a:srgbClr>
                </a:solidFill>
              </a:rPr>
              <a:t>年</a:t>
            </a:r>
            <a:r>
              <a:rPr lang="en-US" altLang="zh-CN" sz="2000" dirty="0">
                <a:solidFill>
                  <a:srgbClr val="70AD47">
                    <a:lumMod val="50000"/>
                  </a:srgbClr>
                </a:solidFill>
              </a:rPr>
              <a:t>11</a:t>
            </a:r>
            <a:r>
              <a:rPr lang="zh-CN" altLang="en-US" sz="2000" dirty="0">
                <a:solidFill>
                  <a:srgbClr val="70AD47">
                    <a:lumMod val="50000"/>
                  </a:srgbClr>
                </a:solidFill>
              </a:rPr>
              <a:t>月</a:t>
            </a:r>
            <a:r>
              <a:rPr lang="en-US" altLang="zh-CN" sz="2000" dirty="0">
                <a:solidFill>
                  <a:srgbClr val="70AD47">
                    <a:lumMod val="50000"/>
                  </a:srgbClr>
                </a:solidFill>
              </a:rPr>
              <a:t>19</a:t>
            </a:r>
            <a:r>
              <a:rPr lang="zh-CN" altLang="en-US" sz="2000" dirty="0">
                <a:solidFill>
                  <a:srgbClr val="70AD47">
                    <a:lumMod val="50000"/>
                  </a:srgbClr>
                </a:solidFill>
              </a:rPr>
              <a:t>日（周五）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A8F6E1B-56E1-4E12-90D9-F38B5D2601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6" y="93384"/>
            <a:ext cx="2268998" cy="2268998"/>
          </a:xfrm>
          <a:prstGeom prst="rect">
            <a:avLst/>
          </a:prstGeom>
        </p:spPr>
      </p:pic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7B6E564-F5AD-46A8-9169-1D4BA50D169A}"/>
              </a:ext>
            </a:extLst>
          </p:cNvPr>
          <p:cNvCxnSpPr>
            <a:cxnSpLocks/>
          </p:cNvCxnSpPr>
          <p:nvPr/>
        </p:nvCxnSpPr>
        <p:spPr>
          <a:xfrm>
            <a:off x="5057422" y="3871085"/>
            <a:ext cx="6924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239211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86956" y="261584"/>
            <a:ext cx="12226779" cy="677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en-US" altLang="zh-CN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04 </a:t>
            </a:r>
            <a:r>
              <a:rPr lang="zh-CN" alt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研究性学习过程文案填写指导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04201" y="1064527"/>
            <a:ext cx="698771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000066"/>
                </a:solidFill>
              </a:rPr>
              <a:t>附录</a:t>
            </a:r>
            <a:r>
              <a:rPr lang="en-US" altLang="zh-CN" sz="2400" b="1" dirty="0">
                <a:solidFill>
                  <a:srgbClr val="000066"/>
                </a:solidFill>
              </a:rPr>
              <a:t>02—</a:t>
            </a:r>
            <a:r>
              <a:rPr lang="zh-CN" altLang="zh-CN" sz="2400" b="1" dirty="0">
                <a:solidFill>
                  <a:srgbClr val="000066"/>
                </a:solidFill>
              </a:rPr>
              <a:t>北京</a:t>
            </a:r>
            <a:r>
              <a:rPr lang="zh-CN" altLang="en-US" sz="2400" b="1" dirty="0">
                <a:solidFill>
                  <a:srgbClr val="000066"/>
                </a:solidFill>
              </a:rPr>
              <a:t>亦庄实验中学</a:t>
            </a:r>
            <a:r>
              <a:rPr lang="zh-CN" altLang="zh-CN" sz="2400" b="1" dirty="0">
                <a:solidFill>
                  <a:srgbClr val="000066"/>
                </a:solidFill>
              </a:rPr>
              <a:t>研究性学习</a:t>
            </a:r>
            <a:r>
              <a:rPr lang="zh-CN" altLang="en-US" sz="2400" b="1" dirty="0">
                <a:solidFill>
                  <a:srgbClr val="000066"/>
                </a:solidFill>
              </a:rPr>
              <a:t>开题报告</a:t>
            </a:r>
          </a:p>
        </p:txBody>
      </p:sp>
      <p:sp>
        <p:nvSpPr>
          <p:cNvPr id="31" name="TextBox 4"/>
          <p:cNvSpPr txBox="1"/>
          <p:nvPr/>
        </p:nvSpPr>
        <p:spPr>
          <a:xfrm>
            <a:off x="4797999" y="1663044"/>
            <a:ext cx="7142161" cy="4628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zh-CN" sz="2000" b="1" dirty="0">
                <a:solidFill>
                  <a:srgbClr val="7030A0"/>
                </a:solidFill>
              </a:rPr>
              <a:t>填表说明：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/>
            </a:pPr>
            <a:r>
              <a:rPr lang="zh-CN" altLang="zh-CN" sz="2000" b="1" dirty="0"/>
              <a:t>开题报告除</a:t>
            </a:r>
            <a:r>
              <a:rPr lang="zh-CN" altLang="zh-CN" sz="2000" b="1" dirty="0">
                <a:solidFill>
                  <a:srgbClr val="FF0000"/>
                </a:solidFill>
              </a:rPr>
              <a:t>签字栏</a:t>
            </a:r>
            <a:r>
              <a:rPr lang="zh-CN" altLang="zh-CN" sz="2000" b="1" dirty="0"/>
              <a:t>之外的部分都必须用</a:t>
            </a:r>
            <a:r>
              <a:rPr lang="zh-CN" altLang="zh-CN" sz="2000" b="1" dirty="0">
                <a:solidFill>
                  <a:srgbClr val="FF0000"/>
                </a:solidFill>
              </a:rPr>
              <a:t>计算机输入、打印</a:t>
            </a:r>
            <a:r>
              <a:rPr lang="zh-CN" altLang="zh-CN" sz="2000" b="1" dirty="0"/>
              <a:t>。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/>
            </a:pPr>
            <a:r>
              <a:rPr lang="zh-CN" altLang="zh-CN" sz="2000" b="1" dirty="0"/>
              <a:t>开题报告页面为</a:t>
            </a:r>
            <a:r>
              <a:rPr lang="en-US" altLang="zh-CN" sz="2000" b="1" dirty="0">
                <a:solidFill>
                  <a:srgbClr val="FF0000"/>
                </a:solidFill>
              </a:rPr>
              <a:t>A4</a:t>
            </a:r>
            <a:r>
              <a:rPr lang="zh-CN" altLang="zh-CN" sz="2000" b="1" dirty="0"/>
              <a:t>大小，于</a:t>
            </a:r>
            <a:r>
              <a:rPr lang="zh-CN" altLang="zh-CN" sz="2000" b="1" dirty="0">
                <a:solidFill>
                  <a:srgbClr val="FF0000"/>
                </a:solidFill>
              </a:rPr>
              <a:t>左侧</a:t>
            </a:r>
            <a:r>
              <a:rPr lang="zh-CN" altLang="zh-CN" sz="2000" b="1" dirty="0"/>
              <a:t>装订成册。学生应逐项认真填写，各栏空格不够时请</a:t>
            </a:r>
            <a:r>
              <a:rPr lang="zh-CN" altLang="zh-CN" sz="2000" b="1" dirty="0">
                <a:solidFill>
                  <a:srgbClr val="FF0000"/>
                </a:solidFill>
              </a:rPr>
              <a:t>自行加页</a:t>
            </a:r>
            <a:r>
              <a:rPr lang="zh-CN" altLang="zh-CN" sz="2000" b="1" dirty="0"/>
              <a:t>。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/>
            </a:pPr>
            <a:r>
              <a:rPr lang="zh-CN" altLang="zh-CN" sz="2000" b="1" dirty="0"/>
              <a:t>各栏填写使用</a:t>
            </a:r>
            <a:r>
              <a:rPr lang="zh-CN" altLang="zh-CN" sz="2000" b="1" dirty="0">
                <a:solidFill>
                  <a:srgbClr val="FF0000"/>
                </a:solidFill>
              </a:rPr>
              <a:t>宋体</a:t>
            </a:r>
            <a:r>
              <a:rPr lang="zh-CN" altLang="zh-CN" sz="2000" b="1" dirty="0"/>
              <a:t>，字号</a:t>
            </a:r>
            <a:r>
              <a:rPr lang="zh-CN" altLang="zh-CN" sz="2000" b="1" dirty="0">
                <a:solidFill>
                  <a:srgbClr val="FF0000"/>
                </a:solidFill>
              </a:rPr>
              <a:t>五号</a:t>
            </a:r>
            <a:r>
              <a:rPr lang="zh-CN" altLang="zh-CN" sz="2000" b="1" dirty="0"/>
              <a:t>，</a:t>
            </a:r>
            <a:r>
              <a:rPr lang="zh-CN" altLang="zh-CN" sz="2000" b="1" dirty="0">
                <a:solidFill>
                  <a:srgbClr val="FF0000"/>
                </a:solidFill>
              </a:rPr>
              <a:t>单倍</a:t>
            </a:r>
            <a:r>
              <a:rPr lang="zh-CN" altLang="zh-CN" sz="2000" b="1" dirty="0"/>
              <a:t>行距。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/>
            </a:pPr>
            <a:r>
              <a:rPr lang="zh-CN" altLang="zh-CN" sz="2000" b="1" dirty="0"/>
              <a:t>开题报告经指导教师审阅通过后，由</a:t>
            </a:r>
            <a:r>
              <a:rPr lang="zh-CN" altLang="zh-CN" sz="2000" b="1" dirty="0">
                <a:solidFill>
                  <a:srgbClr val="FF0000"/>
                </a:solidFill>
              </a:rPr>
              <a:t>指导教师签字</a:t>
            </a:r>
            <a:r>
              <a:rPr lang="zh-CN" altLang="zh-CN" sz="2000" b="1" dirty="0"/>
              <a:t>，打印出纸质文档装订，归档，</a:t>
            </a:r>
            <a:r>
              <a:rPr lang="zh-CN" altLang="zh-CN" sz="2000" b="1" dirty="0">
                <a:solidFill>
                  <a:srgbClr val="FF0000"/>
                </a:solidFill>
              </a:rPr>
              <a:t>学校留存</a:t>
            </a:r>
            <a:r>
              <a:rPr lang="zh-CN" altLang="zh-CN" sz="2000" b="1" dirty="0"/>
              <a:t>。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/>
            </a:pPr>
            <a:r>
              <a:rPr lang="zh-CN" altLang="zh-CN" sz="2000" b="1" dirty="0"/>
              <a:t>关键词限</a:t>
            </a:r>
            <a:r>
              <a:rPr lang="en-US" altLang="zh-CN" sz="2000" b="1" dirty="0">
                <a:solidFill>
                  <a:srgbClr val="FF0000"/>
                </a:solidFill>
              </a:rPr>
              <a:t>3—5</a:t>
            </a:r>
            <a:r>
              <a:rPr lang="zh-CN" altLang="zh-CN" sz="2000" b="1" dirty="0"/>
              <a:t>个</a:t>
            </a:r>
            <a:r>
              <a:rPr lang="en-US" altLang="zh-CN" sz="2000" b="1" dirty="0"/>
              <a:t>,</a:t>
            </a:r>
            <a:r>
              <a:rPr lang="zh-CN" altLang="zh-CN" sz="2000" b="1" dirty="0"/>
              <a:t>关键词之间用“</a:t>
            </a:r>
            <a:r>
              <a:rPr lang="zh-CN" altLang="zh-CN" sz="2000" b="1" dirty="0">
                <a:solidFill>
                  <a:srgbClr val="FF0000"/>
                </a:solidFill>
              </a:rPr>
              <a:t>；</a:t>
            </a:r>
            <a:r>
              <a:rPr lang="zh-CN" altLang="zh-CN" sz="2000" b="1" dirty="0"/>
              <a:t>”分隔。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/>
            </a:pPr>
            <a:r>
              <a:rPr lang="zh-CN" altLang="zh-CN" sz="2000" b="1" dirty="0"/>
              <a:t>学生应在选题前阅读相关领域的中外文资料，并写出</a:t>
            </a:r>
            <a:r>
              <a:rPr lang="zh-CN" altLang="zh-CN" sz="2000" b="1" dirty="0">
                <a:solidFill>
                  <a:srgbClr val="FF0000"/>
                </a:solidFill>
              </a:rPr>
              <a:t>不少于1000字</a:t>
            </a:r>
            <a:r>
              <a:rPr lang="zh-CN" altLang="zh-CN" sz="2000" b="1" dirty="0"/>
              <a:t>的开题报告，引用</a:t>
            </a:r>
            <a:r>
              <a:rPr lang="zh-CN" altLang="zh-CN" sz="2000" b="1" dirty="0">
                <a:solidFill>
                  <a:srgbClr val="FF0000"/>
                </a:solidFill>
              </a:rPr>
              <a:t>参考文献的篇数不得少于3篇</a:t>
            </a:r>
            <a:r>
              <a:rPr lang="zh-CN" altLang="zh-CN" sz="2000" b="1" dirty="0"/>
              <a:t>。</a:t>
            </a:r>
          </a:p>
          <a:p>
            <a:pPr marL="342900" indent="-342900">
              <a:lnSpc>
                <a:spcPct val="114000"/>
              </a:lnSpc>
              <a:buFont typeface="+mj-lt"/>
              <a:buAutoNum type="arabicPeriod"/>
            </a:pPr>
            <a:r>
              <a:rPr lang="zh-CN" altLang="zh-CN" sz="2000" b="1" dirty="0"/>
              <a:t>“参考文献”著录按照</a:t>
            </a:r>
            <a:r>
              <a:rPr lang="en-US" altLang="zh-CN" sz="2000" b="1" dirty="0">
                <a:solidFill>
                  <a:srgbClr val="FF0000"/>
                </a:solidFill>
              </a:rPr>
              <a:t>GB7714-87</a:t>
            </a:r>
            <a:r>
              <a:rPr lang="zh-CN" altLang="zh-CN" sz="2000" b="1" dirty="0"/>
              <a:t>文参考文献著录规则执行。书写顺序为：</a:t>
            </a:r>
            <a:r>
              <a:rPr lang="zh-CN" altLang="zh-CN" sz="2000" b="1" dirty="0">
                <a:solidFill>
                  <a:srgbClr val="FF0000"/>
                </a:solidFill>
              </a:rPr>
              <a:t>序号·作者·论文名或著作名·杂志或会议名·卷号、期号或会议地点·出版社·页号·年</a:t>
            </a:r>
            <a:r>
              <a:rPr lang="zh-CN" altLang="zh-CN" sz="2000" b="1" dirty="0"/>
              <a:t>。例：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4" t="5213" r="6627" b="18568"/>
          <a:stretch/>
        </p:blipFill>
        <p:spPr>
          <a:xfrm>
            <a:off x="545910" y="1064527"/>
            <a:ext cx="3944203" cy="5227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12156647"/>
      </p:ext>
    </p:extLst>
  </p:cSld>
  <p:clrMapOvr>
    <a:masterClrMapping/>
  </p:clrMapOvr>
  <p:transition spd="slow" advClick="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47935"/>
            <a:ext cx="12192000" cy="6710065"/>
          </a:xfrm>
        </p:spPr>
        <p:txBody>
          <a:bodyPr>
            <a:noAutofit/>
          </a:bodyPr>
          <a:lstStyle/>
          <a:p>
            <a:pPr marL="0" indent="0">
              <a:lnSpc>
                <a:spcPts val="900"/>
              </a:lnSpc>
              <a:buNone/>
            </a:pPr>
            <a:r>
              <a:rPr lang="en-US" altLang="zh-CN" sz="1400" b="1" dirty="0">
                <a:solidFill>
                  <a:srgbClr val="FF0000"/>
                </a:solidFill>
              </a:rPr>
              <a:t>1.</a:t>
            </a:r>
            <a:r>
              <a:rPr lang="zh-CN" altLang="zh-CN" sz="1400" b="1" dirty="0">
                <a:solidFill>
                  <a:srgbClr val="FF0000"/>
                </a:solidFill>
              </a:rPr>
              <a:t>期刊类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marL="0" indent="0">
              <a:lnSpc>
                <a:spcPts val="900"/>
              </a:lnSpc>
              <a:buNone/>
            </a:pPr>
            <a:r>
              <a:rPr lang="zh-CN" altLang="zh-CN" sz="1400" b="1" dirty="0"/>
              <a:t>【格式】</a:t>
            </a:r>
            <a:r>
              <a:rPr lang="en-US" altLang="zh-CN" sz="1400" b="1" dirty="0"/>
              <a:t>[</a:t>
            </a:r>
            <a:r>
              <a:rPr lang="zh-CN" altLang="zh-CN" sz="1400" b="1" dirty="0"/>
              <a:t>序号</a:t>
            </a:r>
            <a:r>
              <a:rPr lang="en-US" altLang="zh-CN" sz="1400" b="1" dirty="0"/>
              <a:t>]</a:t>
            </a:r>
            <a:r>
              <a:rPr lang="zh-CN" altLang="zh-CN" sz="1400" b="1" dirty="0"/>
              <a:t>作者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篇名</a:t>
            </a:r>
            <a:r>
              <a:rPr lang="en-US" altLang="zh-CN" sz="1400" b="1" dirty="0">
                <a:solidFill>
                  <a:srgbClr val="0000FF"/>
                </a:solidFill>
              </a:rPr>
              <a:t>[J]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刊名，出版年份，卷号（期号）：起止页码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　</a:t>
            </a:r>
            <a:endParaRPr lang="en-US" altLang="zh-CN" sz="1400" b="1" dirty="0"/>
          </a:p>
          <a:p>
            <a:pPr marL="0" indent="0">
              <a:lnSpc>
                <a:spcPts val="900"/>
              </a:lnSpc>
              <a:buNone/>
            </a:pPr>
            <a:r>
              <a:rPr lang="zh-CN" altLang="zh-CN" sz="1400" b="1" dirty="0"/>
              <a:t>【举例】</a:t>
            </a:r>
            <a:r>
              <a:rPr lang="en-US" altLang="zh-CN" sz="1400" b="1" dirty="0"/>
              <a:t>[1] </a:t>
            </a:r>
            <a:r>
              <a:rPr lang="zh-CN" altLang="zh-CN" sz="1400" b="1" dirty="0"/>
              <a:t>王海粟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浅议会计信息披露模式</a:t>
            </a:r>
            <a:r>
              <a:rPr lang="en-US" altLang="zh-CN" sz="1400" b="1" dirty="0"/>
              <a:t>[J].</a:t>
            </a:r>
            <a:r>
              <a:rPr lang="zh-CN" altLang="zh-CN" sz="1400" b="1" dirty="0"/>
              <a:t>财政研究，</a:t>
            </a:r>
            <a:r>
              <a:rPr lang="en-US" altLang="zh-CN" sz="1400" b="1" dirty="0"/>
              <a:t>2004,21(1)</a:t>
            </a:r>
            <a:r>
              <a:rPr lang="zh-CN" altLang="zh-CN" sz="1400" b="1" dirty="0"/>
              <a:t>：</a:t>
            </a:r>
            <a:r>
              <a:rPr lang="en-US" altLang="zh-CN" sz="1400" b="1" dirty="0"/>
              <a:t>56-58. </a:t>
            </a:r>
          </a:p>
          <a:p>
            <a:pPr marL="0" indent="0">
              <a:lnSpc>
                <a:spcPts val="900"/>
              </a:lnSpc>
              <a:buNone/>
            </a:pPr>
            <a:r>
              <a:rPr lang="en-US" altLang="zh-CN" sz="1400" b="1" dirty="0"/>
              <a:t>[2] </a:t>
            </a:r>
            <a:r>
              <a:rPr lang="zh-CN" altLang="zh-CN" sz="1400" b="1" dirty="0"/>
              <a:t>夏鲁惠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高等学校毕业论文教学情况调研报告</a:t>
            </a:r>
            <a:r>
              <a:rPr lang="en-US" altLang="zh-CN" sz="1400" b="1" dirty="0"/>
              <a:t>[J].</a:t>
            </a:r>
            <a:r>
              <a:rPr lang="zh-CN" altLang="zh-CN" sz="1400" b="1" dirty="0"/>
              <a:t>高等理科教育，</a:t>
            </a:r>
            <a:r>
              <a:rPr lang="en-US" altLang="zh-CN" sz="1400" b="1" dirty="0"/>
              <a:t>2004(1):46-52.</a:t>
            </a:r>
          </a:p>
          <a:p>
            <a:pPr marL="0" indent="0">
              <a:lnSpc>
                <a:spcPts val="900"/>
              </a:lnSpc>
              <a:buNone/>
            </a:pPr>
            <a:r>
              <a:rPr lang="en-US" altLang="zh-CN" sz="1400" b="1" dirty="0"/>
              <a:t>[3] </a:t>
            </a:r>
            <a:r>
              <a:rPr lang="en-US" altLang="zh-CN" sz="1400" b="1" dirty="0" err="1"/>
              <a:t>Heider</a:t>
            </a:r>
            <a:r>
              <a:rPr lang="en-US" altLang="zh-CN" sz="1400" b="1" dirty="0"/>
              <a:t>, E.R.&amp; </a:t>
            </a:r>
            <a:r>
              <a:rPr lang="en-US" altLang="zh-CN" sz="1400" b="1" dirty="0" err="1"/>
              <a:t>D.C.Oliver</a:t>
            </a:r>
            <a:r>
              <a:rPr lang="en-US" altLang="zh-CN" sz="1400" b="1" dirty="0"/>
              <a:t>. The structure of color space in naming and memory of two languages [J]. Foreign Language Teaching and Research, 1999, (3): 62 – 67.</a:t>
            </a:r>
            <a:br>
              <a:rPr lang="en-US" altLang="zh-CN" sz="1400" b="1" dirty="0"/>
            </a:br>
            <a:endParaRPr lang="en-US" altLang="zh-CN" sz="1400" b="1" dirty="0"/>
          </a:p>
          <a:p>
            <a:pPr marL="0" indent="0">
              <a:lnSpc>
                <a:spcPts val="900"/>
              </a:lnSpc>
              <a:buNone/>
            </a:pPr>
            <a:r>
              <a:rPr lang="en-US" altLang="zh-CN" sz="1400" b="1" dirty="0">
                <a:solidFill>
                  <a:srgbClr val="FF0000"/>
                </a:solidFill>
              </a:rPr>
              <a:t>2.</a:t>
            </a:r>
            <a:r>
              <a:rPr lang="zh-CN" altLang="zh-CN" sz="1400" b="1" dirty="0">
                <a:solidFill>
                  <a:srgbClr val="FF0000"/>
                </a:solidFill>
              </a:rPr>
              <a:t>专著类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marL="0" indent="0">
              <a:lnSpc>
                <a:spcPts val="900"/>
              </a:lnSpc>
              <a:buNone/>
            </a:pPr>
            <a:r>
              <a:rPr lang="zh-CN" altLang="zh-CN" sz="1400" b="1" dirty="0"/>
              <a:t>【格式】</a:t>
            </a:r>
            <a:r>
              <a:rPr lang="en-US" altLang="zh-CN" sz="1400" b="1" dirty="0"/>
              <a:t>[</a:t>
            </a:r>
            <a:r>
              <a:rPr lang="zh-CN" altLang="zh-CN" sz="1400" b="1" dirty="0"/>
              <a:t>序号</a:t>
            </a:r>
            <a:r>
              <a:rPr lang="en-US" altLang="zh-CN" sz="1400" b="1" dirty="0"/>
              <a:t>]</a:t>
            </a:r>
            <a:r>
              <a:rPr lang="zh-CN" altLang="zh-CN" sz="1400" b="1" dirty="0"/>
              <a:t>作者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书名</a:t>
            </a:r>
            <a:r>
              <a:rPr lang="en-US" altLang="zh-CN" sz="1400" b="1" dirty="0">
                <a:solidFill>
                  <a:srgbClr val="0000FF"/>
                </a:solidFill>
              </a:rPr>
              <a:t>[M]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出版地：出版社，出版年份：起止页码</a:t>
            </a:r>
            <a:r>
              <a:rPr lang="en-US" altLang="zh-CN" sz="1400" b="1" dirty="0"/>
              <a:t>.</a:t>
            </a:r>
          </a:p>
          <a:p>
            <a:pPr marL="0" indent="0">
              <a:lnSpc>
                <a:spcPts val="900"/>
              </a:lnSpc>
              <a:buNone/>
            </a:pPr>
            <a:r>
              <a:rPr lang="en-US" altLang="zh-CN" sz="1400" b="1" dirty="0"/>
              <a:t>【</a:t>
            </a:r>
            <a:r>
              <a:rPr lang="zh-CN" altLang="zh-CN" sz="1400" b="1" dirty="0"/>
              <a:t>举例】</a:t>
            </a:r>
            <a:r>
              <a:rPr lang="en-US" altLang="zh-CN" sz="1400" b="1" dirty="0"/>
              <a:t>[4] </a:t>
            </a:r>
            <a:r>
              <a:rPr lang="zh-CN" altLang="zh-CN" sz="1400" b="1" dirty="0"/>
              <a:t>葛家澍，林志军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现代西方财务会计理论</a:t>
            </a:r>
            <a:r>
              <a:rPr lang="en-US" altLang="zh-CN" sz="1400" b="1" dirty="0"/>
              <a:t>[M].</a:t>
            </a:r>
            <a:r>
              <a:rPr lang="zh-CN" altLang="zh-CN" sz="1400" b="1" dirty="0"/>
              <a:t>厦门：厦门大学出版社，</a:t>
            </a:r>
            <a:r>
              <a:rPr lang="en-US" altLang="zh-CN" sz="1400" b="1" dirty="0"/>
              <a:t>2001</a:t>
            </a:r>
            <a:r>
              <a:rPr lang="zh-CN" altLang="zh-CN" sz="1400" b="1" dirty="0"/>
              <a:t>：</a:t>
            </a:r>
            <a:r>
              <a:rPr lang="en-US" altLang="zh-CN" sz="1400" b="1" dirty="0"/>
              <a:t>42.</a:t>
            </a:r>
          </a:p>
          <a:p>
            <a:pPr marL="0" indent="0">
              <a:lnSpc>
                <a:spcPts val="900"/>
              </a:lnSpc>
              <a:buNone/>
            </a:pPr>
            <a:r>
              <a:rPr lang="en-US" altLang="zh-CN" sz="1400" b="1" dirty="0"/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3.</a:t>
            </a:r>
            <a:r>
              <a:rPr lang="zh-CN" altLang="zh-CN" sz="1400" b="1" dirty="0">
                <a:solidFill>
                  <a:srgbClr val="FF0000"/>
                </a:solidFill>
              </a:rPr>
              <a:t>报纸类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marL="0" indent="0">
              <a:lnSpc>
                <a:spcPts val="900"/>
              </a:lnSpc>
              <a:buNone/>
            </a:pPr>
            <a:r>
              <a:rPr lang="zh-CN" altLang="zh-CN" sz="1400" b="1" dirty="0"/>
              <a:t>【格式】</a:t>
            </a:r>
            <a:r>
              <a:rPr lang="en-US" altLang="zh-CN" sz="1400" b="1" dirty="0"/>
              <a:t>[</a:t>
            </a:r>
            <a:r>
              <a:rPr lang="zh-CN" altLang="zh-CN" sz="1400" b="1" dirty="0"/>
              <a:t>序号</a:t>
            </a:r>
            <a:r>
              <a:rPr lang="en-US" altLang="zh-CN" sz="1400" b="1" dirty="0"/>
              <a:t>]</a:t>
            </a:r>
            <a:r>
              <a:rPr lang="zh-CN" altLang="zh-CN" sz="1400" b="1" dirty="0"/>
              <a:t>作者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篇名</a:t>
            </a:r>
            <a:r>
              <a:rPr lang="en-US" altLang="zh-CN" sz="1400" b="1" dirty="0">
                <a:solidFill>
                  <a:srgbClr val="0000FF"/>
                </a:solidFill>
              </a:rPr>
              <a:t>[N]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报纸名，出版日期（版次）</a:t>
            </a:r>
            <a:r>
              <a:rPr lang="en-US" altLang="zh-CN" sz="1400" b="1" dirty="0"/>
              <a:t>.</a:t>
            </a:r>
          </a:p>
          <a:p>
            <a:pPr marL="0" indent="0">
              <a:lnSpc>
                <a:spcPts val="900"/>
              </a:lnSpc>
              <a:buNone/>
            </a:pPr>
            <a:r>
              <a:rPr lang="zh-CN" altLang="zh-CN" sz="1400" b="1" dirty="0"/>
              <a:t>【举例】</a:t>
            </a:r>
            <a:endParaRPr lang="en-US" altLang="zh-CN" sz="1400" b="1" dirty="0"/>
          </a:p>
          <a:p>
            <a:pPr marL="0" indent="0">
              <a:lnSpc>
                <a:spcPts val="900"/>
              </a:lnSpc>
              <a:buNone/>
            </a:pPr>
            <a:r>
              <a:rPr lang="en-US" altLang="zh-CN" sz="1400" b="1" dirty="0"/>
              <a:t>[6] </a:t>
            </a:r>
            <a:r>
              <a:rPr lang="zh-CN" altLang="zh-CN" sz="1400" b="1" dirty="0"/>
              <a:t>李大伦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经济全球化的重要性</a:t>
            </a:r>
            <a:r>
              <a:rPr lang="en-US" altLang="zh-CN" sz="1400" b="1" dirty="0"/>
              <a:t>[N]. </a:t>
            </a:r>
            <a:r>
              <a:rPr lang="zh-CN" altLang="zh-CN" sz="1400" b="1" dirty="0"/>
              <a:t>光明日报，</a:t>
            </a:r>
            <a:r>
              <a:rPr lang="en-US" altLang="zh-CN" sz="1400" b="1" dirty="0"/>
              <a:t>1998-12-27(3).</a:t>
            </a:r>
          </a:p>
          <a:p>
            <a:pPr marL="0" indent="0">
              <a:lnSpc>
                <a:spcPts val="900"/>
              </a:lnSpc>
              <a:buNone/>
            </a:pPr>
            <a:r>
              <a:rPr lang="en-US" altLang="zh-CN" sz="1400" b="1" dirty="0"/>
              <a:t>[7] French, W. Between Silences: A Voice from China[N]. Atlantic Weekly, 1987-8-15(33).</a:t>
            </a:r>
          </a:p>
          <a:p>
            <a:pPr marL="0" indent="0">
              <a:lnSpc>
                <a:spcPts val="900"/>
              </a:lnSpc>
              <a:buNone/>
            </a:pPr>
            <a:r>
              <a:rPr lang="en-US" altLang="zh-CN" sz="1400" b="1" dirty="0">
                <a:solidFill>
                  <a:srgbClr val="FF0000"/>
                </a:solidFill>
              </a:rPr>
              <a:t>4.</a:t>
            </a:r>
            <a:r>
              <a:rPr lang="zh-CN" altLang="zh-CN" sz="1400" b="1" dirty="0">
                <a:solidFill>
                  <a:srgbClr val="FF0000"/>
                </a:solidFill>
              </a:rPr>
              <a:t>论文集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marL="0" indent="0">
              <a:lnSpc>
                <a:spcPts val="900"/>
              </a:lnSpc>
              <a:buNone/>
            </a:pPr>
            <a:r>
              <a:rPr lang="zh-CN" altLang="zh-CN" sz="1400" b="1" dirty="0"/>
              <a:t>【格式】</a:t>
            </a:r>
            <a:r>
              <a:rPr lang="en-US" altLang="zh-CN" sz="1400" b="1" dirty="0"/>
              <a:t>[</a:t>
            </a:r>
            <a:r>
              <a:rPr lang="zh-CN" altLang="zh-CN" sz="1400" b="1" dirty="0"/>
              <a:t>序号</a:t>
            </a:r>
            <a:r>
              <a:rPr lang="en-US" altLang="zh-CN" sz="1400" b="1" dirty="0"/>
              <a:t>]</a:t>
            </a:r>
            <a:r>
              <a:rPr lang="zh-CN" altLang="zh-CN" sz="1400" b="1" dirty="0"/>
              <a:t>作者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篇名</a:t>
            </a:r>
            <a:r>
              <a:rPr lang="en-US" altLang="zh-CN" sz="1400" b="1" dirty="0">
                <a:solidFill>
                  <a:srgbClr val="0000FF"/>
                </a:solidFill>
              </a:rPr>
              <a:t>[C]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出版地：出版者，出版年份：起始页码</a:t>
            </a:r>
            <a:r>
              <a:rPr lang="en-US" altLang="zh-CN" sz="1400" b="1" dirty="0"/>
              <a:t>.</a:t>
            </a:r>
          </a:p>
          <a:p>
            <a:pPr marL="0" indent="0">
              <a:lnSpc>
                <a:spcPts val="900"/>
              </a:lnSpc>
              <a:buNone/>
            </a:pPr>
            <a:r>
              <a:rPr lang="zh-CN" altLang="zh-CN" sz="1400" b="1" dirty="0"/>
              <a:t>【举例】</a:t>
            </a:r>
            <a:r>
              <a:rPr lang="en-US" altLang="zh-CN" sz="1400" b="1" dirty="0"/>
              <a:t>[8] </a:t>
            </a:r>
            <a:r>
              <a:rPr lang="zh-CN" altLang="zh-CN" sz="1400" b="1" dirty="0"/>
              <a:t>伍蠡甫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西方文论选</a:t>
            </a:r>
            <a:r>
              <a:rPr lang="en-US" altLang="zh-CN" sz="1400" b="1" dirty="0"/>
              <a:t>[C]. </a:t>
            </a:r>
            <a:r>
              <a:rPr lang="zh-CN" altLang="zh-CN" sz="1400" b="1" dirty="0"/>
              <a:t>上海：上海译文出版社，</a:t>
            </a:r>
            <a:r>
              <a:rPr lang="en-US" altLang="zh-CN" sz="1400" b="1" dirty="0"/>
              <a:t>1979</a:t>
            </a:r>
            <a:r>
              <a:rPr lang="zh-CN" altLang="zh-CN" sz="1400" b="1" dirty="0"/>
              <a:t>：</a:t>
            </a:r>
            <a:r>
              <a:rPr lang="en-US" altLang="zh-CN" sz="1400" b="1" dirty="0"/>
              <a:t>12-17.</a:t>
            </a:r>
          </a:p>
          <a:p>
            <a:pPr marL="0" indent="0">
              <a:lnSpc>
                <a:spcPts val="900"/>
              </a:lnSpc>
              <a:buNone/>
            </a:pPr>
            <a:r>
              <a:rPr lang="en-US" altLang="zh-CN" sz="1400" b="1" dirty="0"/>
              <a:t>[9] </a:t>
            </a:r>
            <a:r>
              <a:rPr lang="en-US" altLang="zh-CN" sz="1400" b="1" dirty="0" err="1"/>
              <a:t>Spivak,G</a:t>
            </a:r>
            <a:r>
              <a:rPr lang="en-US" altLang="zh-CN" sz="1400" b="1" dirty="0"/>
              <a:t>. “Can the Subaltern Speak?”[A]. In </a:t>
            </a:r>
            <a:r>
              <a:rPr lang="en-US" altLang="zh-CN" sz="1400" b="1" dirty="0" err="1"/>
              <a:t>C.Nelson</a:t>
            </a:r>
            <a:r>
              <a:rPr lang="en-US" altLang="zh-CN" sz="1400" b="1" dirty="0"/>
              <a:t> &amp; L. </a:t>
            </a:r>
            <a:r>
              <a:rPr lang="en-US" altLang="zh-CN" sz="1400" b="1" dirty="0" err="1"/>
              <a:t>Grossberg</a:t>
            </a:r>
            <a:r>
              <a:rPr lang="en-US" altLang="zh-CN" sz="1400" b="1" dirty="0"/>
              <a:t>(eds.). Victory in Limbo: </a:t>
            </a:r>
            <a:r>
              <a:rPr lang="en-US" altLang="zh-CN" sz="1400" b="1" dirty="0" err="1"/>
              <a:t>Imigism</a:t>
            </a:r>
            <a:r>
              <a:rPr lang="en-US" altLang="zh-CN" sz="1400" b="1" dirty="0"/>
              <a:t> [C]. Urbana: University of Illinois Press, 1988, pp.271-313.</a:t>
            </a:r>
          </a:p>
          <a:p>
            <a:pPr marL="0" indent="0">
              <a:lnSpc>
                <a:spcPts val="900"/>
              </a:lnSpc>
              <a:buNone/>
            </a:pPr>
            <a:r>
              <a:rPr lang="en-US" altLang="zh-CN" sz="1400" b="1" dirty="0"/>
              <a:t>[10] </a:t>
            </a:r>
            <a:r>
              <a:rPr lang="en-US" altLang="zh-CN" sz="1400" b="1" dirty="0" err="1"/>
              <a:t>Almarza</a:t>
            </a:r>
            <a:r>
              <a:rPr lang="en-US" altLang="zh-CN" sz="1400" b="1" dirty="0"/>
              <a:t>, G.G. Student foreign language teacher’s knowledge growth [A]. In </a:t>
            </a:r>
            <a:r>
              <a:rPr lang="en-US" altLang="zh-CN" sz="1400" b="1" dirty="0" err="1"/>
              <a:t>D.Freeman</a:t>
            </a:r>
            <a:r>
              <a:rPr lang="en-US" altLang="zh-CN" sz="1400" b="1" dirty="0"/>
              <a:t> and </a:t>
            </a:r>
            <a:r>
              <a:rPr lang="en-US" altLang="zh-CN" sz="1400" b="1" dirty="0" err="1"/>
              <a:t>J.C.Richards</a:t>
            </a:r>
            <a:r>
              <a:rPr lang="en-US" altLang="zh-CN" sz="1400" b="1" dirty="0"/>
              <a:t> (eds.). Teacher Learning in Language Teaching [C]. New </a:t>
            </a:r>
          </a:p>
          <a:p>
            <a:pPr marL="0" indent="0">
              <a:lnSpc>
                <a:spcPts val="900"/>
              </a:lnSpc>
              <a:buNone/>
            </a:pPr>
            <a:r>
              <a:rPr lang="en-US" altLang="zh-CN" sz="1400" b="1" dirty="0"/>
              <a:t>York: Cambridge University Press. 1996. pp.50-78.</a:t>
            </a:r>
            <a:br>
              <a:rPr lang="en-US" altLang="zh-CN" sz="1400" b="1" dirty="0"/>
            </a:br>
            <a:r>
              <a:rPr lang="zh-CN" altLang="zh-CN" sz="1400" b="1" dirty="0"/>
              <a:t>　　</a:t>
            </a:r>
            <a:endParaRPr lang="en-US" altLang="zh-CN" sz="1400" b="1" dirty="0"/>
          </a:p>
          <a:p>
            <a:pPr marL="0" indent="0">
              <a:lnSpc>
                <a:spcPts val="900"/>
              </a:lnSpc>
              <a:buNone/>
            </a:pPr>
            <a:r>
              <a:rPr lang="en-US" altLang="zh-CN" sz="1400" b="1" dirty="0">
                <a:solidFill>
                  <a:srgbClr val="FF0000"/>
                </a:solidFill>
              </a:rPr>
              <a:t>5.</a:t>
            </a:r>
            <a:r>
              <a:rPr lang="zh-CN" altLang="zh-CN" sz="1400" b="1" dirty="0">
                <a:solidFill>
                  <a:srgbClr val="FF0000"/>
                </a:solidFill>
              </a:rPr>
              <a:t>学位论文</a:t>
            </a:r>
            <a:r>
              <a:rPr lang="zh-CN" altLang="zh-CN" sz="1400" b="1" dirty="0"/>
              <a:t>【格式】</a:t>
            </a:r>
            <a:r>
              <a:rPr lang="en-US" altLang="zh-CN" sz="1400" b="1" dirty="0"/>
              <a:t>[</a:t>
            </a:r>
            <a:r>
              <a:rPr lang="zh-CN" altLang="zh-CN" sz="1400" b="1" dirty="0"/>
              <a:t>序号</a:t>
            </a:r>
            <a:r>
              <a:rPr lang="en-US" altLang="zh-CN" sz="1400" b="1" dirty="0"/>
              <a:t>]</a:t>
            </a:r>
            <a:r>
              <a:rPr lang="zh-CN" altLang="zh-CN" sz="1400" b="1" dirty="0"/>
              <a:t>作者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篇名</a:t>
            </a:r>
            <a:r>
              <a:rPr lang="en-US" altLang="zh-CN" sz="1400" b="1" dirty="0">
                <a:solidFill>
                  <a:srgbClr val="0000FF"/>
                </a:solidFill>
              </a:rPr>
              <a:t>[D]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出版地：保存者，出版年份：起始页码</a:t>
            </a:r>
            <a:r>
              <a:rPr lang="en-US" altLang="zh-CN" sz="1400" b="1" dirty="0"/>
              <a:t>.</a:t>
            </a:r>
          </a:p>
          <a:p>
            <a:pPr marL="0" indent="0">
              <a:lnSpc>
                <a:spcPts val="900"/>
              </a:lnSpc>
              <a:buNone/>
            </a:pPr>
            <a:r>
              <a:rPr lang="zh-CN" altLang="zh-CN" sz="1400" b="1" dirty="0"/>
              <a:t>【举例】 </a:t>
            </a:r>
            <a:r>
              <a:rPr lang="en-US" altLang="zh-CN" sz="1400" b="1" dirty="0"/>
              <a:t>[11] </a:t>
            </a:r>
            <a:r>
              <a:rPr lang="zh-CN" altLang="zh-CN" sz="1400" b="1" dirty="0"/>
              <a:t>张筑生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微分半动力系统的不变集</a:t>
            </a:r>
            <a:r>
              <a:rPr lang="en-US" altLang="zh-CN" sz="1400" b="1" dirty="0"/>
              <a:t>[D].</a:t>
            </a:r>
            <a:r>
              <a:rPr lang="zh-CN" altLang="zh-CN" sz="1400" b="1" dirty="0"/>
              <a:t>北京：北京大学数学系数学研究所</a:t>
            </a:r>
            <a:r>
              <a:rPr lang="en-US" altLang="zh-CN" sz="1400" b="1" dirty="0"/>
              <a:t>, 1983</a:t>
            </a:r>
            <a:r>
              <a:rPr lang="zh-CN" altLang="zh-CN" sz="1400" b="1" dirty="0"/>
              <a:t>：</a:t>
            </a:r>
            <a:r>
              <a:rPr lang="en-US" altLang="zh-CN" sz="1400" b="1" dirty="0"/>
              <a:t>1-7.</a:t>
            </a:r>
          </a:p>
          <a:p>
            <a:pPr marL="0" indent="0">
              <a:lnSpc>
                <a:spcPts val="900"/>
              </a:lnSpc>
              <a:buNone/>
            </a:pPr>
            <a:r>
              <a:rPr lang="en-US" altLang="zh-CN" sz="1400" b="1" dirty="0">
                <a:solidFill>
                  <a:srgbClr val="FF0000"/>
                </a:solidFill>
              </a:rPr>
              <a:t>6.</a:t>
            </a:r>
            <a:r>
              <a:rPr lang="zh-CN" altLang="zh-CN" sz="1400" b="1" dirty="0">
                <a:solidFill>
                  <a:srgbClr val="FF0000"/>
                </a:solidFill>
              </a:rPr>
              <a:t>研究报告</a:t>
            </a:r>
            <a:r>
              <a:rPr lang="zh-CN" altLang="zh-CN" sz="1400" b="1" dirty="0"/>
              <a:t>【格式】</a:t>
            </a:r>
            <a:r>
              <a:rPr lang="en-US" altLang="zh-CN" sz="1400" b="1" dirty="0"/>
              <a:t>[</a:t>
            </a:r>
            <a:r>
              <a:rPr lang="zh-CN" altLang="zh-CN" sz="1400" b="1" dirty="0"/>
              <a:t>序号</a:t>
            </a:r>
            <a:r>
              <a:rPr lang="en-US" altLang="zh-CN" sz="1400" b="1" dirty="0"/>
              <a:t>]</a:t>
            </a:r>
            <a:r>
              <a:rPr lang="zh-CN" altLang="zh-CN" sz="1400" b="1" dirty="0"/>
              <a:t>作者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篇名</a:t>
            </a:r>
            <a:r>
              <a:rPr lang="en-US" altLang="zh-CN" sz="1400" b="1" dirty="0">
                <a:solidFill>
                  <a:srgbClr val="0000FF"/>
                </a:solidFill>
              </a:rPr>
              <a:t>[R]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出版地：出版者，出版年份：起始页码</a:t>
            </a:r>
            <a:r>
              <a:rPr lang="en-US" altLang="zh-CN" sz="1400" b="1" dirty="0"/>
              <a:t>.</a:t>
            </a:r>
          </a:p>
          <a:p>
            <a:pPr marL="0" indent="0">
              <a:lnSpc>
                <a:spcPts val="900"/>
              </a:lnSpc>
              <a:buNone/>
            </a:pPr>
            <a:r>
              <a:rPr lang="zh-CN" altLang="zh-CN" sz="1400" b="1" dirty="0"/>
              <a:t>【举例】</a:t>
            </a:r>
            <a:r>
              <a:rPr lang="en-US" altLang="zh-CN" sz="1400" b="1" dirty="0"/>
              <a:t>[12] </a:t>
            </a:r>
            <a:r>
              <a:rPr lang="zh-CN" altLang="zh-CN" sz="1400" b="1" dirty="0"/>
              <a:t>冯西桥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核反应堆压力管道与压力容器的</a:t>
            </a:r>
            <a:r>
              <a:rPr lang="en-US" altLang="zh-CN" sz="1400" b="1" dirty="0"/>
              <a:t>LBB</a:t>
            </a:r>
            <a:r>
              <a:rPr lang="zh-CN" altLang="zh-CN" sz="1400" b="1" dirty="0"/>
              <a:t>分析</a:t>
            </a:r>
            <a:r>
              <a:rPr lang="en-US" altLang="zh-CN" sz="1400" b="1" dirty="0"/>
              <a:t>[R].</a:t>
            </a:r>
            <a:r>
              <a:rPr lang="zh-CN" altLang="zh-CN" sz="1400" b="1" dirty="0"/>
              <a:t>北京：清华大学核能技术设计研究院</a:t>
            </a:r>
            <a:r>
              <a:rPr lang="en-US" altLang="zh-CN" sz="1400" b="1" dirty="0"/>
              <a:t>, 1997</a:t>
            </a:r>
            <a:r>
              <a:rPr lang="zh-CN" altLang="zh-CN" sz="1400" b="1" dirty="0"/>
              <a:t>：</a:t>
            </a:r>
            <a:r>
              <a:rPr lang="en-US" altLang="zh-CN" sz="1400" b="1" dirty="0"/>
              <a:t>9-10.</a:t>
            </a:r>
          </a:p>
          <a:p>
            <a:pPr marL="0" indent="0">
              <a:lnSpc>
                <a:spcPts val="900"/>
              </a:lnSpc>
              <a:buNone/>
            </a:pPr>
            <a:r>
              <a:rPr lang="en-US" altLang="zh-CN" sz="1400" b="1" dirty="0">
                <a:solidFill>
                  <a:srgbClr val="FF0000"/>
                </a:solidFill>
              </a:rPr>
              <a:t>7.</a:t>
            </a:r>
            <a:r>
              <a:rPr lang="zh-CN" altLang="zh-CN" sz="1400" b="1" dirty="0">
                <a:solidFill>
                  <a:srgbClr val="FF0000"/>
                </a:solidFill>
              </a:rPr>
              <a:t>条例</a:t>
            </a:r>
            <a:r>
              <a:rPr lang="zh-CN" altLang="zh-CN" sz="1400" b="1" dirty="0"/>
              <a:t>【格式】</a:t>
            </a:r>
            <a:r>
              <a:rPr lang="en-US" altLang="zh-CN" sz="1400" b="1" dirty="0"/>
              <a:t>[</a:t>
            </a:r>
            <a:r>
              <a:rPr lang="zh-CN" altLang="zh-CN" sz="1400" b="1" dirty="0"/>
              <a:t>序号</a:t>
            </a:r>
            <a:r>
              <a:rPr lang="en-US" altLang="zh-CN" sz="1400" b="1" dirty="0"/>
              <a:t>]</a:t>
            </a:r>
            <a:r>
              <a:rPr lang="zh-CN" altLang="zh-CN" sz="1400" b="1" dirty="0"/>
              <a:t>颁布单位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条例名称</a:t>
            </a:r>
            <a:r>
              <a:rPr lang="en-US" altLang="zh-CN" sz="1400" b="1" dirty="0">
                <a:solidFill>
                  <a:srgbClr val="0000FF"/>
                </a:solidFill>
              </a:rPr>
              <a:t>[Z]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发布日期</a:t>
            </a:r>
            <a:endParaRPr lang="en-US" altLang="zh-CN" sz="1400" b="1" dirty="0"/>
          </a:p>
          <a:p>
            <a:pPr marL="0" indent="0">
              <a:lnSpc>
                <a:spcPts val="900"/>
              </a:lnSpc>
              <a:buNone/>
            </a:pPr>
            <a:r>
              <a:rPr lang="zh-CN" altLang="zh-CN" sz="1400" b="1" dirty="0"/>
              <a:t>【举例】</a:t>
            </a:r>
            <a:r>
              <a:rPr lang="en-US" altLang="zh-CN" sz="1400" b="1" dirty="0"/>
              <a:t>[15] </a:t>
            </a:r>
            <a:r>
              <a:rPr lang="zh-CN" altLang="zh-CN" sz="1400" b="1" dirty="0"/>
              <a:t>中华人民共和国科学技术委员会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科学技术期刊管理办法</a:t>
            </a:r>
            <a:r>
              <a:rPr lang="en-US" altLang="zh-CN" sz="1400" b="1" dirty="0"/>
              <a:t>[Z].1991—06—05</a:t>
            </a:r>
          </a:p>
          <a:p>
            <a:pPr marL="0" indent="0">
              <a:lnSpc>
                <a:spcPts val="900"/>
              </a:lnSpc>
              <a:buNone/>
            </a:pPr>
            <a:r>
              <a:rPr lang="en-US" altLang="zh-CN" sz="1400" b="1" dirty="0">
                <a:solidFill>
                  <a:srgbClr val="FF0000"/>
                </a:solidFill>
              </a:rPr>
              <a:t>8.</a:t>
            </a:r>
            <a:r>
              <a:rPr lang="zh-CN" altLang="zh-CN" sz="1400" b="1" dirty="0">
                <a:solidFill>
                  <a:srgbClr val="FF0000"/>
                </a:solidFill>
              </a:rPr>
              <a:t>译著</a:t>
            </a:r>
            <a:r>
              <a:rPr lang="zh-CN" altLang="zh-CN" sz="1400" b="1" dirty="0"/>
              <a:t>【格式】</a:t>
            </a:r>
            <a:r>
              <a:rPr lang="en-US" altLang="zh-CN" sz="1400" b="1" dirty="0"/>
              <a:t>[</a:t>
            </a:r>
            <a:r>
              <a:rPr lang="zh-CN" altLang="zh-CN" sz="1400" b="1" dirty="0"/>
              <a:t>序号</a:t>
            </a:r>
            <a:r>
              <a:rPr lang="en-US" altLang="zh-CN" sz="1400" b="1" dirty="0"/>
              <a:t>]</a:t>
            </a:r>
            <a:r>
              <a:rPr lang="zh-CN" altLang="zh-CN" sz="1400" b="1" dirty="0"/>
              <a:t>原著作者</a:t>
            </a:r>
            <a:r>
              <a:rPr lang="en-US" altLang="zh-CN" sz="1400" b="1" dirty="0"/>
              <a:t>. </a:t>
            </a:r>
            <a:r>
              <a:rPr lang="zh-CN" altLang="zh-CN" sz="1400" b="1" dirty="0"/>
              <a:t>书名</a:t>
            </a:r>
            <a:r>
              <a:rPr lang="en-US" altLang="zh-CN" sz="1400" b="1" dirty="0">
                <a:solidFill>
                  <a:srgbClr val="0000FF"/>
                </a:solidFill>
              </a:rPr>
              <a:t>[M]</a:t>
            </a:r>
            <a:r>
              <a:rPr lang="en-US" altLang="zh-CN" sz="1400" b="1" dirty="0">
                <a:solidFill>
                  <a:srgbClr val="101519"/>
                </a:solidFill>
              </a:rPr>
              <a:t>.</a:t>
            </a:r>
            <a:r>
              <a:rPr lang="zh-CN" altLang="zh-CN" sz="1400" b="1" dirty="0"/>
              <a:t>译者，译</a:t>
            </a:r>
            <a:r>
              <a:rPr lang="en-US" altLang="zh-CN" sz="1400" b="1" dirty="0"/>
              <a:t>.</a:t>
            </a:r>
            <a:r>
              <a:rPr lang="zh-CN" altLang="zh-CN" sz="1400" b="1" dirty="0"/>
              <a:t>出版地：出版社，出版年份：起止页码</a:t>
            </a:r>
            <a:r>
              <a:rPr lang="en-US" altLang="zh-CN" sz="1400" b="1" dirty="0"/>
              <a:t>.</a:t>
            </a:r>
            <a:endParaRPr lang="zh-CN" altLang="en-US" sz="1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9400720" y="1696088"/>
            <a:ext cx="2096814" cy="1384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GB7714-87</a:t>
            </a:r>
            <a:r>
              <a:rPr lang="zh-CN" altLang="en-US" sz="2800" b="1" dirty="0"/>
              <a:t>文后参考文献著录规则</a:t>
            </a:r>
          </a:p>
        </p:txBody>
      </p:sp>
    </p:spTree>
    <p:extLst>
      <p:ext uri="{BB962C8B-B14F-4D97-AF65-F5344CB8AC3E}">
        <p14:creationId xmlns:p14="http://schemas.microsoft.com/office/powerpoint/2010/main" val="82655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5" y="2658269"/>
            <a:ext cx="3257550" cy="2686050"/>
          </a:xfr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" t="2013" r="303" b="8056"/>
          <a:stretch/>
        </p:blipFill>
        <p:spPr bwMode="auto">
          <a:xfrm>
            <a:off x="771343" y="386069"/>
            <a:ext cx="10397066" cy="63360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367587" y="5006383"/>
            <a:ext cx="5323529" cy="1736646"/>
          </a:xfrm>
          <a:prstGeom prst="wedgeRoundRectCallout">
            <a:avLst>
              <a:gd name="adj1" fmla="val -26217"/>
              <a:gd name="adj2" fmla="val -75027"/>
              <a:gd name="adj3" fmla="val 16667"/>
            </a:avLst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7030A0"/>
                </a:solidFill>
              </a:defRPr>
            </a:lvl1pPr>
          </a:lstStyle>
          <a:p>
            <a:r>
              <a:rPr lang="zh-CN" altLang="zh-CN" dirty="0"/>
              <a:t>简述该选题的研究意义、国内外研究概况和发展趋势。需附上至少</a:t>
            </a:r>
            <a:r>
              <a:rPr lang="en-US" altLang="zh-CN" dirty="0"/>
              <a:t>3</a:t>
            </a:r>
            <a:r>
              <a:rPr lang="zh-CN" altLang="zh-CN" dirty="0"/>
              <a:t>篇引用的参考文献，引用格式规范按照</a:t>
            </a:r>
            <a:r>
              <a:rPr lang="en-US" altLang="zh-CN" dirty="0"/>
              <a:t>GB7714-87</a:t>
            </a:r>
            <a:r>
              <a:rPr lang="zh-CN" altLang="zh-CN" dirty="0"/>
              <a:t>文参考文献著录规则执行。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49041" y="513001"/>
            <a:ext cx="4312064" cy="2145268"/>
          </a:xfrm>
          <a:prstGeom prst="wedgeRoundRectCallout">
            <a:avLst>
              <a:gd name="adj1" fmla="val -33792"/>
              <a:gd name="adj2" fmla="val 75524"/>
              <a:gd name="adj3" fmla="val 16667"/>
            </a:avLst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7030A0"/>
                </a:solidFill>
              </a:defRPr>
            </a:lvl1pPr>
          </a:lstStyle>
          <a:p>
            <a:r>
              <a:rPr lang="zh-CN" altLang="zh-CN" dirty="0"/>
              <a:t>拟采用的研究方法、技术路线</a:t>
            </a:r>
            <a:r>
              <a:rPr lang="zh-CN" altLang="en-US" dirty="0"/>
              <a:t>（技术路线一般是指研究的准备，启动，进行，再重复，取得成果的过程。 ）</a:t>
            </a:r>
            <a:r>
              <a:rPr lang="zh-CN" altLang="zh-CN" dirty="0"/>
              <a:t>、实验方案及可行性分析。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9972" y="273335"/>
            <a:ext cx="6272023" cy="2553891"/>
          </a:xfrm>
          <a:prstGeom prst="wedgeRoundRectCallout">
            <a:avLst>
              <a:gd name="adj1" fmla="val -26983"/>
              <a:gd name="adj2" fmla="val 68569"/>
              <a:gd name="adj3" fmla="val 16667"/>
            </a:avLst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solidFill>
                  <a:srgbClr val="7030A0"/>
                </a:solidFill>
              </a:rPr>
              <a:t>内容摘要 论文摘要是文章的内容不加诠释和评论的简短陈述。摘要是在文章全文完成之后提炼出来的，具有短、精、完整三大特点。摘要应具有独立性的自含性，即不阅读原文的全文，就能获得必要的信息，一般</a:t>
            </a:r>
            <a:r>
              <a:rPr lang="en-US" altLang="zh-CN" sz="2400" b="1" dirty="0">
                <a:solidFill>
                  <a:srgbClr val="7030A0"/>
                </a:solidFill>
              </a:rPr>
              <a:t>200</a:t>
            </a:r>
            <a:r>
              <a:rPr lang="zh-CN" altLang="zh-CN" sz="2400" b="1" dirty="0">
                <a:solidFill>
                  <a:srgbClr val="7030A0"/>
                </a:solidFill>
              </a:rPr>
              <a:t>到</a:t>
            </a:r>
            <a:r>
              <a:rPr lang="en-US" altLang="zh-CN" sz="2400" b="1" dirty="0">
                <a:solidFill>
                  <a:srgbClr val="7030A0"/>
                </a:solidFill>
              </a:rPr>
              <a:t>400</a:t>
            </a:r>
            <a:r>
              <a:rPr lang="zh-CN" altLang="zh-CN" sz="2400" b="1" dirty="0">
                <a:solidFill>
                  <a:srgbClr val="7030A0"/>
                </a:solidFill>
              </a:rPr>
              <a:t>字。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1" y="3162312"/>
            <a:ext cx="3735505" cy="365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2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1" y="231774"/>
            <a:ext cx="9620249" cy="6380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00880" y="5392417"/>
            <a:ext cx="4749119" cy="1328023"/>
          </a:xfrm>
          <a:prstGeom prst="wedgeRoundRectCallout">
            <a:avLst>
              <a:gd name="adj1" fmla="val -21903"/>
              <a:gd name="adj2" fmla="val -7425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FF0000"/>
                </a:solidFill>
              </a:rPr>
              <a:t>说明研究内容、拟采用的研究方法、技术路线或预期成果中有哪些创新之处。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5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86956" y="261584"/>
            <a:ext cx="12226779" cy="677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en-US" altLang="zh-CN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03 </a:t>
            </a:r>
            <a:r>
              <a:rPr lang="zh-CN" alt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怎么做研究性学习？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788763" y="1920927"/>
            <a:ext cx="12686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自创课题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8462325" y="1899666"/>
            <a:ext cx="13025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参考课题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5760656" y="1899666"/>
            <a:ext cx="227818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确定课题（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5760656" y="2513737"/>
            <a:ext cx="13484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组建小组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5764566" y="3126731"/>
            <a:ext cx="13484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申报课题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760656" y="3698624"/>
            <a:ext cx="234476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制定计划（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开题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5760656" y="4280025"/>
            <a:ext cx="13484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课题研究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60656" y="4915211"/>
            <a:ext cx="13484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撰写论文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5760656" y="6010543"/>
            <a:ext cx="134844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8.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上传论文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5760656" y="5431005"/>
            <a:ext cx="234476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课题答辩（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结题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69" name="下箭头 68"/>
          <p:cNvSpPr/>
          <p:nvPr/>
        </p:nvSpPr>
        <p:spPr>
          <a:xfrm>
            <a:off x="6317860" y="2268998"/>
            <a:ext cx="45719" cy="2447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下箭头 69"/>
          <p:cNvSpPr/>
          <p:nvPr/>
        </p:nvSpPr>
        <p:spPr>
          <a:xfrm>
            <a:off x="6317860" y="2883069"/>
            <a:ext cx="45719" cy="243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>
            <a:off x="6317860" y="3496063"/>
            <a:ext cx="45719" cy="202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下箭头 71"/>
          <p:cNvSpPr/>
          <p:nvPr/>
        </p:nvSpPr>
        <p:spPr>
          <a:xfrm>
            <a:off x="6317860" y="4067956"/>
            <a:ext cx="45719" cy="21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下箭头 72"/>
          <p:cNvSpPr/>
          <p:nvPr/>
        </p:nvSpPr>
        <p:spPr>
          <a:xfrm>
            <a:off x="6317860" y="4644378"/>
            <a:ext cx="45719" cy="2888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下箭头 73"/>
          <p:cNvSpPr/>
          <p:nvPr/>
        </p:nvSpPr>
        <p:spPr>
          <a:xfrm>
            <a:off x="6317860" y="5284543"/>
            <a:ext cx="45719" cy="1541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下箭头 74"/>
          <p:cNvSpPr/>
          <p:nvPr/>
        </p:nvSpPr>
        <p:spPr>
          <a:xfrm>
            <a:off x="6317860" y="5800337"/>
            <a:ext cx="45719" cy="2102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>
            <a:stCxn id="60" idx="1"/>
          </p:cNvCxnSpPr>
          <p:nvPr/>
        </p:nvCxnSpPr>
        <p:spPr>
          <a:xfrm flipH="1">
            <a:off x="8023503" y="2084332"/>
            <a:ext cx="438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9" idx="3"/>
            <a:endCxn id="61" idx="1"/>
          </p:cNvCxnSpPr>
          <p:nvPr/>
        </p:nvCxnSpPr>
        <p:spPr>
          <a:xfrm flipV="1">
            <a:off x="5057422" y="2084332"/>
            <a:ext cx="703234" cy="21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3402031" y="1135781"/>
            <a:ext cx="3171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研究性学习流程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663431" y="2284712"/>
            <a:ext cx="182604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研究性学习课题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选题网址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A50DEBD-9718-4379-B676-5A622F42AD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6" y="93384"/>
            <a:ext cx="2268998" cy="2268998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CAC4E33-9C78-4225-A502-3E63D00AF9FF}"/>
              </a:ext>
            </a:extLst>
          </p:cNvPr>
          <p:cNvGrpSpPr/>
          <p:nvPr/>
        </p:nvGrpSpPr>
        <p:grpSpPr>
          <a:xfrm>
            <a:off x="387412" y="3988150"/>
            <a:ext cx="5341459" cy="861774"/>
            <a:chOff x="387412" y="4020049"/>
            <a:chExt cx="5341459" cy="861774"/>
          </a:xfrm>
        </p:grpSpPr>
        <p:sp>
          <p:nvSpPr>
            <p:cNvPr id="80" name="文本框 79"/>
            <p:cNvSpPr txBox="1"/>
            <p:nvPr/>
          </p:nvSpPr>
          <p:spPr>
            <a:xfrm>
              <a:off x="387412" y="4020049"/>
              <a:ext cx="4670010" cy="86177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ts val="1200"/>
                </a:spcBef>
                <a:buFont typeface="Wingdings" panose="05000000000000000000" pitchFamily="2" charset="2"/>
                <a:buChar char="Ø"/>
              </a:pPr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2021</a:t>
              </a:r>
              <a:r>
                <a:rPr lang="zh-CN" altLang="en-US" sz="20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年</a:t>
              </a:r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11</a:t>
              </a:r>
              <a:r>
                <a:rPr lang="zh-CN" altLang="en-US" sz="20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月</a:t>
              </a:r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19</a:t>
              </a:r>
              <a:r>
                <a:rPr lang="zh-CN" altLang="en-US" sz="20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日</a:t>
              </a:r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——</a:t>
              </a:r>
              <a:r>
                <a:rPr lang="en-US" altLang="zh-CN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2021</a:t>
              </a:r>
              <a:r>
                <a:rPr lang="zh-CN" alt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年</a:t>
              </a:r>
              <a:r>
                <a:rPr lang="en-US" altLang="zh-CN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12</a:t>
              </a:r>
              <a:r>
                <a:rPr lang="zh-CN" alt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月</a:t>
              </a:r>
              <a:r>
                <a:rPr lang="en-US" altLang="zh-CN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31</a:t>
              </a:r>
              <a:r>
                <a:rPr lang="zh-CN" alt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日</a:t>
              </a:r>
              <a:endPara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spcBef>
                  <a:spcPts val="1200"/>
                </a:spcBef>
              </a:pPr>
              <a:r>
                <a:rPr lang="zh-CN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  研究过程中完成</a:t>
              </a:r>
              <a:r>
                <a:rPr lang="en-US" altLang="zh-CN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《</a:t>
              </a:r>
              <a:r>
                <a:rPr lang="zh-CN" alt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过程记录手册</a:t>
              </a:r>
              <a:r>
                <a:rPr lang="en-US" altLang="zh-CN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》</a:t>
              </a:r>
              <a:endPara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AC65760B-D75F-4376-A0BD-5A9CF91CB6D9}"/>
                </a:ext>
              </a:extLst>
            </p:cNvPr>
            <p:cNvCxnSpPr>
              <a:cxnSpLocks/>
            </p:cNvCxnSpPr>
            <p:nvPr/>
          </p:nvCxnSpPr>
          <p:spPr>
            <a:xfrm>
              <a:off x="5036400" y="4477141"/>
              <a:ext cx="69247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F7E2807-6F60-4F24-80D6-783A283BC510}"/>
              </a:ext>
            </a:extLst>
          </p:cNvPr>
          <p:cNvGrpSpPr/>
          <p:nvPr/>
        </p:nvGrpSpPr>
        <p:grpSpPr>
          <a:xfrm>
            <a:off x="387412" y="5086026"/>
            <a:ext cx="5392387" cy="861774"/>
            <a:chOff x="387412" y="4243340"/>
            <a:chExt cx="5392387" cy="861774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5E0ECBB-9550-4F52-9946-EEEFABD557DA}"/>
                </a:ext>
              </a:extLst>
            </p:cNvPr>
            <p:cNvSpPr txBox="1"/>
            <p:nvPr/>
          </p:nvSpPr>
          <p:spPr>
            <a:xfrm>
              <a:off x="387412" y="4243340"/>
              <a:ext cx="4914154" cy="86177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ts val="1200"/>
                </a:spcBef>
                <a:buFont typeface="Wingdings" panose="05000000000000000000" pitchFamily="2" charset="2"/>
                <a:buChar char="Ø"/>
              </a:pPr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2022</a:t>
              </a:r>
              <a:r>
                <a:rPr lang="zh-CN" altLang="en-US" sz="20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年</a:t>
              </a:r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20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月</a:t>
              </a:r>
              <a:r>
                <a:rPr lang="en-US" altLang="zh-CN" sz="20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20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日</a:t>
              </a:r>
              <a:r>
                <a:rPr lang="en-US" altLang="zh-CN" sz="2000" b="1" dirty="0">
                  <a:solidFill>
                    <a:srgbClr val="70AD47">
                      <a:lumMod val="5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—— </a:t>
              </a:r>
              <a:r>
                <a:rPr lang="en-US" altLang="zh-CN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2022</a:t>
              </a:r>
              <a:r>
                <a:rPr lang="zh-CN" alt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年</a:t>
              </a:r>
              <a:r>
                <a:rPr lang="en-US" altLang="zh-CN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月</a:t>
              </a:r>
              <a:r>
                <a:rPr lang="en-US" altLang="zh-CN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7</a:t>
              </a:r>
              <a:r>
                <a:rPr lang="zh-CN" alt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日</a:t>
              </a:r>
              <a:endPara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spcBef>
                  <a:spcPts val="1200"/>
                </a:spcBef>
              </a:pPr>
              <a:r>
                <a:rPr lang="zh-CN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撰写</a:t>
              </a:r>
              <a:r>
                <a:rPr lang="en-US" altLang="zh-CN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《</a:t>
              </a:r>
              <a:r>
                <a:rPr lang="zh-CN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结题报告</a:t>
              </a:r>
              <a:r>
                <a:rPr lang="en-US" altLang="zh-CN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》</a:t>
              </a:r>
              <a:r>
                <a:rPr lang="zh-CN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、整理</a:t>
              </a:r>
              <a:r>
                <a:rPr lang="en-US" altLang="zh-CN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《</a:t>
              </a:r>
              <a:r>
                <a:rPr lang="zh-CN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过程记录手册</a:t>
              </a:r>
              <a:r>
                <a:rPr lang="en-US" altLang="zh-CN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》</a:t>
              </a:r>
              <a:endPara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0C5DCF90-B61F-4FAC-ADC0-73B76067F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0881" y="4261140"/>
              <a:ext cx="518918" cy="295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95735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896721" y="3520111"/>
            <a:ext cx="711200" cy="711200"/>
          </a:xfrm>
          <a:prstGeom prst="ellipse">
            <a:avLst/>
          </a:prstGeom>
          <a:noFill/>
          <a:ln w="76200">
            <a:solidFill>
              <a:srgbClr val="7F68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89163" y="4760927"/>
            <a:ext cx="711200" cy="711200"/>
          </a:xfrm>
          <a:prstGeom prst="ellipse">
            <a:avLst/>
          </a:prstGeom>
          <a:noFill/>
          <a:ln w="76200">
            <a:solidFill>
              <a:srgbClr val="7F68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431216" y="2993336"/>
            <a:ext cx="711200" cy="711200"/>
          </a:xfrm>
          <a:prstGeom prst="ellipse">
            <a:avLst/>
          </a:prstGeom>
          <a:noFill/>
          <a:ln w="76200">
            <a:solidFill>
              <a:srgbClr val="7F68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889876" y="4269211"/>
            <a:ext cx="711200" cy="711200"/>
          </a:xfrm>
          <a:prstGeom prst="ellipse">
            <a:avLst/>
          </a:prstGeom>
          <a:noFill/>
          <a:ln w="76200">
            <a:solidFill>
              <a:srgbClr val="7F68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0708021" y="2380990"/>
            <a:ext cx="711200" cy="711200"/>
          </a:xfrm>
          <a:prstGeom prst="ellipse">
            <a:avLst/>
          </a:prstGeom>
          <a:noFill/>
          <a:ln w="76200">
            <a:solidFill>
              <a:srgbClr val="7F68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>
            <a:stCxn id="4" idx="5"/>
            <a:endCxn id="5" idx="2"/>
          </p:cNvCxnSpPr>
          <p:nvPr/>
        </p:nvCxnSpPr>
        <p:spPr>
          <a:xfrm>
            <a:off x="2503768" y="4127159"/>
            <a:ext cx="1485395" cy="989369"/>
          </a:xfrm>
          <a:prstGeom prst="line">
            <a:avLst/>
          </a:prstGeom>
          <a:ln w="76200">
            <a:solidFill>
              <a:srgbClr val="7F6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6"/>
            <a:endCxn id="6" idx="3"/>
          </p:cNvCxnSpPr>
          <p:nvPr/>
        </p:nvCxnSpPr>
        <p:spPr>
          <a:xfrm flipV="1">
            <a:off x="4700363" y="3600383"/>
            <a:ext cx="1835007" cy="1516144"/>
          </a:xfrm>
          <a:prstGeom prst="line">
            <a:avLst/>
          </a:prstGeom>
          <a:ln w="76200">
            <a:solidFill>
              <a:srgbClr val="7F6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5"/>
            <a:endCxn id="7" idx="1"/>
          </p:cNvCxnSpPr>
          <p:nvPr/>
        </p:nvCxnSpPr>
        <p:spPr>
          <a:xfrm>
            <a:off x="7038263" y="3600383"/>
            <a:ext cx="955767" cy="772981"/>
          </a:xfrm>
          <a:prstGeom prst="line">
            <a:avLst/>
          </a:prstGeom>
          <a:ln w="76200">
            <a:solidFill>
              <a:srgbClr val="7F6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6"/>
            <a:endCxn id="8" idx="3"/>
          </p:cNvCxnSpPr>
          <p:nvPr/>
        </p:nvCxnSpPr>
        <p:spPr>
          <a:xfrm flipV="1">
            <a:off x="8601076" y="2988037"/>
            <a:ext cx="2211099" cy="1636775"/>
          </a:xfrm>
          <a:prstGeom prst="line">
            <a:avLst/>
          </a:prstGeom>
          <a:ln w="76200">
            <a:solidFill>
              <a:srgbClr val="7F6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406400" y="1645812"/>
            <a:ext cx="2290872" cy="17027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r" defTabSz="1450340"/>
            <a:r>
              <a:rPr lang="en-US" sz="4265" dirty="0">
                <a:solidFill>
                  <a:srgbClr val="7F685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1865" dirty="0">
              <a:solidFill>
                <a:srgbClr val="7F685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 defTabSz="1450340"/>
            <a:r>
              <a:rPr lang="zh-CN" altLang="en-US" sz="3200" b="1" dirty="0">
                <a:solidFill>
                  <a:srgbClr val="7F685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什么是研究性学习？</a:t>
            </a:r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1149262" y="4817300"/>
            <a:ext cx="2609938" cy="17027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lvl="0" algn="r" defTabSz="1450340"/>
            <a:r>
              <a:rPr lang="en-US" altLang="zh-CN" sz="4265" dirty="0">
                <a:solidFill>
                  <a:srgbClr val="7F685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US" altLang="zh-CN" sz="1865" dirty="0">
              <a:solidFill>
                <a:srgbClr val="7F685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r" defTabSz="1450340"/>
            <a:r>
              <a:rPr lang="zh-CN" altLang="en-US" sz="3200" b="1" dirty="0">
                <a:solidFill>
                  <a:srgbClr val="7F685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为什么要做研究性学习？</a:t>
            </a:r>
            <a:endParaRPr lang="en-US" altLang="zh-CN" sz="3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3906728" y="1870900"/>
            <a:ext cx="2290872" cy="17027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lvl="0" algn="r" defTabSz="1450340"/>
            <a:r>
              <a:rPr lang="en-US" altLang="zh-CN" sz="4265" dirty="0">
                <a:solidFill>
                  <a:srgbClr val="7F685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  <a:p>
            <a:pPr lvl="0" algn="r" defTabSz="1450340"/>
            <a:r>
              <a:rPr lang="zh-CN" altLang="en-US" sz="3200" b="1" dirty="0">
                <a:solidFill>
                  <a:srgbClr val="7F685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怎么做研究性学习？</a:t>
            </a: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8026400" y="1449300"/>
            <a:ext cx="2290872" cy="1210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lvl="0" algn="r" defTabSz="1450340"/>
            <a:r>
              <a:rPr lang="en-US" altLang="zh-CN" sz="4265" dirty="0">
                <a:solidFill>
                  <a:srgbClr val="7F685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  <a:endParaRPr lang="en-US" altLang="zh-CN" sz="1865" dirty="0">
              <a:solidFill>
                <a:srgbClr val="7F685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algn="r" defTabSz="1450340"/>
            <a:r>
              <a:rPr lang="zh-CN" altLang="en-US" sz="3200" b="1" dirty="0">
                <a:solidFill>
                  <a:srgbClr val="7F685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其他</a:t>
            </a:r>
            <a:endParaRPr lang="en-US" altLang="zh-CN" sz="3200" b="1" dirty="0">
              <a:solidFill>
                <a:srgbClr val="7F685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8737599" y="4606500"/>
            <a:ext cx="2649251" cy="17027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lvl="0" defTabSz="1450340"/>
            <a:r>
              <a:rPr lang="en-US" altLang="zh-CN" sz="4265" dirty="0">
                <a:solidFill>
                  <a:srgbClr val="7F685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US" altLang="zh-CN" sz="1865" dirty="0">
              <a:solidFill>
                <a:srgbClr val="7F685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 defTabSz="1450340"/>
            <a:r>
              <a:rPr lang="zh-CN" altLang="en-US" sz="3200" b="1" dirty="0">
                <a:solidFill>
                  <a:srgbClr val="7F685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研究性学习文案填写指导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Freeform 10"/>
          <p:cNvSpPr>
            <a:spLocks noEditPoints="1"/>
          </p:cNvSpPr>
          <p:nvPr/>
        </p:nvSpPr>
        <p:spPr bwMode="auto">
          <a:xfrm>
            <a:off x="10910840" y="2602311"/>
            <a:ext cx="305563" cy="268557"/>
          </a:xfrm>
          <a:custGeom>
            <a:avLst/>
            <a:gdLst>
              <a:gd name="T0" fmla="*/ 121 w 122"/>
              <a:gd name="T1" fmla="*/ 103 h 107"/>
              <a:gd name="T2" fmla="*/ 63 w 122"/>
              <a:gd name="T3" fmla="*/ 1 h 107"/>
              <a:gd name="T4" fmla="*/ 61 w 122"/>
              <a:gd name="T5" fmla="*/ 0 h 107"/>
              <a:gd name="T6" fmla="*/ 59 w 122"/>
              <a:gd name="T7" fmla="*/ 1 h 107"/>
              <a:gd name="T8" fmla="*/ 1 w 122"/>
              <a:gd name="T9" fmla="*/ 103 h 107"/>
              <a:gd name="T10" fmla="*/ 0 w 122"/>
              <a:gd name="T11" fmla="*/ 105 h 107"/>
              <a:gd name="T12" fmla="*/ 0 w 122"/>
              <a:gd name="T13" fmla="*/ 106 h 107"/>
              <a:gd name="T14" fmla="*/ 3 w 122"/>
              <a:gd name="T15" fmla="*/ 107 h 107"/>
              <a:gd name="T16" fmla="*/ 119 w 122"/>
              <a:gd name="T17" fmla="*/ 107 h 107"/>
              <a:gd name="T18" fmla="*/ 121 w 122"/>
              <a:gd name="T19" fmla="*/ 106 h 107"/>
              <a:gd name="T20" fmla="*/ 121 w 122"/>
              <a:gd name="T21" fmla="*/ 103 h 107"/>
              <a:gd name="T22" fmla="*/ 55 w 122"/>
              <a:gd name="T23" fmla="*/ 38 h 107"/>
              <a:gd name="T24" fmla="*/ 67 w 122"/>
              <a:gd name="T25" fmla="*/ 38 h 107"/>
              <a:gd name="T26" fmla="*/ 67 w 122"/>
              <a:gd name="T27" fmla="*/ 76 h 107"/>
              <a:gd name="T28" fmla="*/ 55 w 122"/>
              <a:gd name="T29" fmla="*/ 76 h 107"/>
              <a:gd name="T30" fmla="*/ 55 w 122"/>
              <a:gd name="T31" fmla="*/ 38 h 107"/>
              <a:gd name="T32" fmla="*/ 61 w 122"/>
              <a:gd name="T33" fmla="*/ 97 h 107"/>
              <a:gd name="T34" fmla="*/ 55 w 122"/>
              <a:gd name="T35" fmla="*/ 91 h 107"/>
              <a:gd name="T36" fmla="*/ 61 w 122"/>
              <a:gd name="T37" fmla="*/ 86 h 107"/>
              <a:gd name="T38" fmla="*/ 67 w 122"/>
              <a:gd name="T39" fmla="*/ 91 h 107"/>
              <a:gd name="T40" fmla="*/ 61 w 122"/>
              <a:gd name="T41" fmla="*/ 9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2" h="107">
                <a:moveTo>
                  <a:pt x="121" y="103"/>
                </a:moveTo>
                <a:cubicBezTo>
                  <a:pt x="63" y="1"/>
                  <a:pt x="63" y="1"/>
                  <a:pt x="63" y="1"/>
                </a:cubicBezTo>
                <a:cubicBezTo>
                  <a:pt x="63" y="1"/>
                  <a:pt x="62" y="0"/>
                  <a:pt x="61" y="0"/>
                </a:cubicBezTo>
                <a:cubicBezTo>
                  <a:pt x="60" y="0"/>
                  <a:pt x="59" y="1"/>
                  <a:pt x="59" y="1"/>
                </a:cubicBezTo>
                <a:cubicBezTo>
                  <a:pt x="1" y="103"/>
                  <a:pt x="1" y="103"/>
                  <a:pt x="1" y="103"/>
                </a:cubicBezTo>
                <a:cubicBezTo>
                  <a:pt x="0" y="104"/>
                  <a:pt x="0" y="104"/>
                  <a:pt x="0" y="105"/>
                </a:cubicBezTo>
                <a:cubicBezTo>
                  <a:pt x="0" y="106"/>
                  <a:pt x="0" y="106"/>
                  <a:pt x="0" y="106"/>
                </a:cubicBezTo>
                <a:cubicBezTo>
                  <a:pt x="1" y="107"/>
                  <a:pt x="2" y="107"/>
                  <a:pt x="3" y="107"/>
                </a:cubicBezTo>
                <a:cubicBezTo>
                  <a:pt x="119" y="107"/>
                  <a:pt x="119" y="107"/>
                  <a:pt x="119" y="107"/>
                </a:cubicBezTo>
                <a:cubicBezTo>
                  <a:pt x="120" y="107"/>
                  <a:pt x="121" y="107"/>
                  <a:pt x="121" y="106"/>
                </a:cubicBezTo>
                <a:cubicBezTo>
                  <a:pt x="122" y="105"/>
                  <a:pt x="122" y="104"/>
                  <a:pt x="121" y="103"/>
                </a:cubicBezTo>
                <a:close/>
                <a:moveTo>
                  <a:pt x="55" y="38"/>
                </a:moveTo>
                <a:cubicBezTo>
                  <a:pt x="67" y="38"/>
                  <a:pt x="67" y="38"/>
                  <a:pt x="67" y="38"/>
                </a:cubicBezTo>
                <a:cubicBezTo>
                  <a:pt x="67" y="76"/>
                  <a:pt x="67" y="76"/>
                  <a:pt x="67" y="76"/>
                </a:cubicBezTo>
                <a:cubicBezTo>
                  <a:pt x="55" y="76"/>
                  <a:pt x="55" y="76"/>
                  <a:pt x="55" y="76"/>
                </a:cubicBezTo>
                <a:lnTo>
                  <a:pt x="55" y="38"/>
                </a:lnTo>
                <a:close/>
                <a:moveTo>
                  <a:pt x="61" y="97"/>
                </a:moveTo>
                <a:cubicBezTo>
                  <a:pt x="57" y="97"/>
                  <a:pt x="55" y="95"/>
                  <a:pt x="55" y="91"/>
                </a:cubicBezTo>
                <a:cubicBezTo>
                  <a:pt x="55" y="88"/>
                  <a:pt x="57" y="86"/>
                  <a:pt x="61" y="86"/>
                </a:cubicBezTo>
                <a:cubicBezTo>
                  <a:pt x="65" y="86"/>
                  <a:pt x="67" y="88"/>
                  <a:pt x="67" y="91"/>
                </a:cubicBezTo>
                <a:cubicBezTo>
                  <a:pt x="67" y="95"/>
                  <a:pt x="65" y="97"/>
                  <a:pt x="61" y="97"/>
                </a:cubicBezTo>
                <a:close/>
              </a:path>
            </a:pathLst>
          </a:custGeom>
          <a:solidFill>
            <a:srgbClr val="7F685A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2" name="Freeform 13"/>
          <p:cNvSpPr>
            <a:spLocks noEditPoints="1"/>
          </p:cNvSpPr>
          <p:nvPr/>
        </p:nvSpPr>
        <p:spPr bwMode="auto">
          <a:xfrm>
            <a:off x="8040488" y="4443750"/>
            <a:ext cx="409976" cy="362124"/>
          </a:xfrm>
          <a:custGeom>
            <a:avLst/>
            <a:gdLst>
              <a:gd name="T0" fmla="*/ 132 w 134"/>
              <a:gd name="T1" fmla="*/ 16 h 118"/>
              <a:gd name="T2" fmla="*/ 120 w 134"/>
              <a:gd name="T3" fmla="*/ 4 h 118"/>
              <a:gd name="T4" fmla="*/ 115 w 134"/>
              <a:gd name="T5" fmla="*/ 4 h 118"/>
              <a:gd name="T6" fmla="*/ 113 w 134"/>
              <a:gd name="T7" fmla="*/ 8 h 118"/>
              <a:gd name="T8" fmla="*/ 111 w 134"/>
              <a:gd name="T9" fmla="*/ 8 h 118"/>
              <a:gd name="T10" fmla="*/ 111 w 134"/>
              <a:gd name="T11" fmla="*/ 8 h 118"/>
              <a:gd name="T12" fmla="*/ 80 w 134"/>
              <a:gd name="T13" fmla="*/ 39 h 118"/>
              <a:gd name="T14" fmla="*/ 78 w 134"/>
              <a:gd name="T15" fmla="*/ 47 h 118"/>
              <a:gd name="T16" fmla="*/ 82 w 134"/>
              <a:gd name="T17" fmla="*/ 50 h 118"/>
              <a:gd name="T18" fmla="*/ 82 w 134"/>
              <a:gd name="T19" fmla="*/ 50 h 118"/>
              <a:gd name="T20" fmla="*/ 82 w 134"/>
              <a:gd name="T21" fmla="*/ 50 h 118"/>
              <a:gd name="T22" fmla="*/ 75 w 134"/>
              <a:gd name="T23" fmla="*/ 57 h 118"/>
              <a:gd name="T24" fmla="*/ 53 w 134"/>
              <a:gd name="T25" fmla="*/ 35 h 118"/>
              <a:gd name="T26" fmla="*/ 46 w 134"/>
              <a:gd name="T27" fmla="*/ 9 h 118"/>
              <a:gd name="T28" fmla="*/ 21 w 134"/>
              <a:gd name="T29" fmla="*/ 2 h 118"/>
              <a:gd name="T30" fmla="*/ 36 w 134"/>
              <a:gd name="T31" fmla="*/ 17 h 118"/>
              <a:gd name="T32" fmla="*/ 32 w 134"/>
              <a:gd name="T33" fmla="*/ 32 h 118"/>
              <a:gd name="T34" fmla="*/ 17 w 134"/>
              <a:gd name="T35" fmla="*/ 36 h 118"/>
              <a:gd name="T36" fmla="*/ 2 w 134"/>
              <a:gd name="T37" fmla="*/ 21 h 118"/>
              <a:gd name="T38" fmla="*/ 9 w 134"/>
              <a:gd name="T39" fmla="*/ 46 h 118"/>
              <a:gd name="T40" fmla="*/ 36 w 134"/>
              <a:gd name="T41" fmla="*/ 53 h 118"/>
              <a:gd name="T42" fmla="*/ 36 w 134"/>
              <a:gd name="T43" fmla="*/ 53 h 118"/>
              <a:gd name="T44" fmla="*/ 58 w 134"/>
              <a:gd name="T45" fmla="*/ 74 h 118"/>
              <a:gd name="T46" fmla="*/ 37 w 134"/>
              <a:gd name="T47" fmla="*/ 95 h 118"/>
              <a:gd name="T48" fmla="*/ 36 w 134"/>
              <a:gd name="T49" fmla="*/ 94 h 118"/>
              <a:gd name="T50" fmla="*/ 30 w 134"/>
              <a:gd name="T51" fmla="*/ 99 h 118"/>
              <a:gd name="T52" fmla="*/ 20 w 134"/>
              <a:gd name="T53" fmla="*/ 114 h 118"/>
              <a:gd name="T54" fmla="*/ 23 w 134"/>
              <a:gd name="T55" fmla="*/ 116 h 118"/>
              <a:gd name="T56" fmla="*/ 38 w 134"/>
              <a:gd name="T57" fmla="*/ 107 h 118"/>
              <a:gd name="T58" fmla="*/ 43 w 134"/>
              <a:gd name="T59" fmla="*/ 101 h 118"/>
              <a:gd name="T60" fmla="*/ 42 w 134"/>
              <a:gd name="T61" fmla="*/ 100 h 118"/>
              <a:gd name="T62" fmla="*/ 62 w 134"/>
              <a:gd name="T63" fmla="*/ 79 h 118"/>
              <a:gd name="T64" fmla="*/ 98 w 134"/>
              <a:gd name="T65" fmla="*/ 114 h 118"/>
              <a:gd name="T66" fmla="*/ 106 w 134"/>
              <a:gd name="T67" fmla="*/ 118 h 118"/>
              <a:gd name="T68" fmla="*/ 115 w 134"/>
              <a:gd name="T69" fmla="*/ 114 h 118"/>
              <a:gd name="T70" fmla="*/ 115 w 134"/>
              <a:gd name="T71" fmla="*/ 97 h 118"/>
              <a:gd name="T72" fmla="*/ 80 w 134"/>
              <a:gd name="T73" fmla="*/ 62 h 118"/>
              <a:gd name="T74" fmla="*/ 87 w 134"/>
              <a:gd name="T75" fmla="*/ 55 h 118"/>
              <a:gd name="T76" fmla="*/ 90 w 134"/>
              <a:gd name="T77" fmla="*/ 58 h 118"/>
              <a:gd name="T78" fmla="*/ 97 w 134"/>
              <a:gd name="T79" fmla="*/ 56 h 118"/>
              <a:gd name="T80" fmla="*/ 127 w 134"/>
              <a:gd name="T81" fmla="*/ 26 h 118"/>
              <a:gd name="T82" fmla="*/ 128 w 134"/>
              <a:gd name="T83" fmla="*/ 25 h 118"/>
              <a:gd name="T84" fmla="*/ 128 w 134"/>
              <a:gd name="T85" fmla="*/ 25 h 118"/>
              <a:gd name="T86" fmla="*/ 129 w 134"/>
              <a:gd name="T87" fmla="*/ 23 h 118"/>
              <a:gd name="T88" fmla="*/ 132 w 134"/>
              <a:gd name="T89" fmla="*/ 22 h 118"/>
              <a:gd name="T90" fmla="*/ 132 w 134"/>
              <a:gd name="T91" fmla="*/ 16 h 118"/>
              <a:gd name="T92" fmla="*/ 108 w 134"/>
              <a:gd name="T93" fmla="*/ 103 h 118"/>
              <a:gd name="T94" fmla="*/ 112 w 134"/>
              <a:gd name="T95" fmla="*/ 108 h 118"/>
              <a:gd name="T96" fmla="*/ 108 w 134"/>
              <a:gd name="T97" fmla="*/ 112 h 118"/>
              <a:gd name="T98" fmla="*/ 103 w 134"/>
              <a:gd name="T99" fmla="*/ 108 h 118"/>
              <a:gd name="T100" fmla="*/ 108 w 134"/>
              <a:gd name="T101" fmla="*/ 103 h 118"/>
              <a:gd name="T102" fmla="*/ 90 w 134"/>
              <a:gd name="T103" fmla="*/ 41 h 118"/>
              <a:gd name="T104" fmla="*/ 88 w 134"/>
              <a:gd name="T105" fmla="*/ 39 h 118"/>
              <a:gd name="T106" fmla="*/ 111 w 134"/>
              <a:gd name="T107" fmla="*/ 16 h 118"/>
              <a:gd name="T108" fmla="*/ 113 w 134"/>
              <a:gd name="T109" fmla="*/ 18 h 118"/>
              <a:gd name="T110" fmla="*/ 90 w 134"/>
              <a:gd name="T111" fmla="*/ 41 h 118"/>
              <a:gd name="T112" fmla="*/ 98 w 134"/>
              <a:gd name="T113" fmla="*/ 48 h 118"/>
              <a:gd name="T114" fmla="*/ 96 w 134"/>
              <a:gd name="T115" fmla="*/ 46 h 118"/>
              <a:gd name="T116" fmla="*/ 118 w 134"/>
              <a:gd name="T117" fmla="*/ 23 h 118"/>
              <a:gd name="T118" fmla="*/ 120 w 134"/>
              <a:gd name="T119" fmla="*/ 25 h 118"/>
              <a:gd name="T120" fmla="*/ 98 w 134"/>
              <a:gd name="T121" fmla="*/ 4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4" h="118">
                <a:moveTo>
                  <a:pt x="132" y="16"/>
                </a:moveTo>
                <a:cubicBezTo>
                  <a:pt x="120" y="4"/>
                  <a:pt x="120" y="4"/>
                  <a:pt x="120" y="4"/>
                </a:cubicBezTo>
                <a:cubicBezTo>
                  <a:pt x="119" y="2"/>
                  <a:pt x="116" y="2"/>
                  <a:pt x="115" y="4"/>
                </a:cubicBezTo>
                <a:cubicBezTo>
                  <a:pt x="114" y="5"/>
                  <a:pt x="113" y="6"/>
                  <a:pt x="113" y="8"/>
                </a:cubicBezTo>
                <a:cubicBezTo>
                  <a:pt x="113" y="8"/>
                  <a:pt x="112" y="8"/>
                  <a:pt x="111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80" y="39"/>
                  <a:pt x="80" y="39"/>
                  <a:pt x="80" y="39"/>
                </a:cubicBezTo>
                <a:cubicBezTo>
                  <a:pt x="81" y="42"/>
                  <a:pt x="80" y="44"/>
                  <a:pt x="78" y="47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75" y="57"/>
                  <a:pt x="75" y="57"/>
                  <a:pt x="75" y="57"/>
                </a:cubicBezTo>
                <a:cubicBezTo>
                  <a:pt x="53" y="35"/>
                  <a:pt x="53" y="35"/>
                  <a:pt x="53" y="35"/>
                </a:cubicBezTo>
                <a:cubicBezTo>
                  <a:pt x="56" y="26"/>
                  <a:pt x="53" y="16"/>
                  <a:pt x="46" y="9"/>
                </a:cubicBezTo>
                <a:cubicBezTo>
                  <a:pt x="39" y="2"/>
                  <a:pt x="30" y="0"/>
                  <a:pt x="21" y="2"/>
                </a:cubicBezTo>
                <a:cubicBezTo>
                  <a:pt x="36" y="17"/>
                  <a:pt x="36" y="17"/>
                  <a:pt x="36" y="17"/>
                </a:cubicBezTo>
                <a:cubicBezTo>
                  <a:pt x="32" y="32"/>
                  <a:pt x="32" y="32"/>
                  <a:pt x="32" y="32"/>
                </a:cubicBezTo>
                <a:cubicBezTo>
                  <a:pt x="17" y="36"/>
                  <a:pt x="17" y="36"/>
                  <a:pt x="17" y="36"/>
                </a:cubicBezTo>
                <a:cubicBezTo>
                  <a:pt x="2" y="21"/>
                  <a:pt x="2" y="21"/>
                  <a:pt x="2" y="21"/>
                </a:cubicBezTo>
                <a:cubicBezTo>
                  <a:pt x="0" y="30"/>
                  <a:pt x="2" y="39"/>
                  <a:pt x="9" y="46"/>
                </a:cubicBezTo>
                <a:cubicBezTo>
                  <a:pt x="16" y="54"/>
                  <a:pt x="27" y="56"/>
                  <a:pt x="36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58" y="74"/>
                  <a:pt x="58" y="74"/>
                  <a:pt x="58" y="74"/>
                </a:cubicBezTo>
                <a:cubicBezTo>
                  <a:pt x="37" y="95"/>
                  <a:pt x="37" y="95"/>
                  <a:pt x="37" y="95"/>
                </a:cubicBezTo>
                <a:cubicBezTo>
                  <a:pt x="36" y="94"/>
                  <a:pt x="36" y="94"/>
                  <a:pt x="36" y="94"/>
                </a:cubicBezTo>
                <a:cubicBezTo>
                  <a:pt x="30" y="99"/>
                  <a:pt x="30" y="99"/>
                  <a:pt x="30" y="99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3" y="116"/>
                  <a:pt x="23" y="116"/>
                  <a:pt x="23" y="116"/>
                </a:cubicBezTo>
                <a:cubicBezTo>
                  <a:pt x="38" y="107"/>
                  <a:pt x="38" y="107"/>
                  <a:pt x="38" y="107"/>
                </a:cubicBezTo>
                <a:cubicBezTo>
                  <a:pt x="43" y="101"/>
                  <a:pt x="43" y="101"/>
                  <a:pt x="43" y="101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62" y="79"/>
                  <a:pt x="62" y="79"/>
                  <a:pt x="62" y="79"/>
                </a:cubicBezTo>
                <a:cubicBezTo>
                  <a:pt x="98" y="114"/>
                  <a:pt x="98" y="114"/>
                  <a:pt x="98" y="114"/>
                </a:cubicBezTo>
                <a:cubicBezTo>
                  <a:pt x="100" y="117"/>
                  <a:pt x="103" y="118"/>
                  <a:pt x="106" y="118"/>
                </a:cubicBezTo>
                <a:cubicBezTo>
                  <a:pt x="110" y="118"/>
                  <a:pt x="113" y="117"/>
                  <a:pt x="115" y="114"/>
                </a:cubicBezTo>
                <a:cubicBezTo>
                  <a:pt x="120" y="110"/>
                  <a:pt x="120" y="102"/>
                  <a:pt x="115" y="97"/>
                </a:cubicBezTo>
                <a:cubicBezTo>
                  <a:pt x="80" y="62"/>
                  <a:pt x="80" y="62"/>
                  <a:pt x="80" y="62"/>
                </a:cubicBezTo>
                <a:cubicBezTo>
                  <a:pt x="87" y="55"/>
                  <a:pt x="87" y="55"/>
                  <a:pt x="87" y="55"/>
                </a:cubicBezTo>
                <a:cubicBezTo>
                  <a:pt x="90" y="58"/>
                  <a:pt x="90" y="58"/>
                  <a:pt x="90" y="58"/>
                </a:cubicBezTo>
                <a:cubicBezTo>
                  <a:pt x="92" y="56"/>
                  <a:pt x="95" y="56"/>
                  <a:pt x="97" y="56"/>
                </a:cubicBezTo>
                <a:cubicBezTo>
                  <a:pt x="127" y="26"/>
                  <a:pt x="127" y="26"/>
                  <a:pt x="127" y="26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8" y="25"/>
                  <a:pt x="129" y="24"/>
                  <a:pt x="129" y="23"/>
                </a:cubicBezTo>
                <a:cubicBezTo>
                  <a:pt x="130" y="23"/>
                  <a:pt x="131" y="23"/>
                  <a:pt x="132" y="22"/>
                </a:cubicBezTo>
                <a:cubicBezTo>
                  <a:pt x="134" y="20"/>
                  <a:pt x="134" y="17"/>
                  <a:pt x="132" y="16"/>
                </a:cubicBezTo>
                <a:close/>
                <a:moveTo>
                  <a:pt x="108" y="103"/>
                </a:moveTo>
                <a:cubicBezTo>
                  <a:pt x="110" y="103"/>
                  <a:pt x="112" y="105"/>
                  <a:pt x="112" y="108"/>
                </a:cubicBezTo>
                <a:cubicBezTo>
                  <a:pt x="112" y="110"/>
                  <a:pt x="110" y="112"/>
                  <a:pt x="108" y="112"/>
                </a:cubicBezTo>
                <a:cubicBezTo>
                  <a:pt x="105" y="112"/>
                  <a:pt x="103" y="110"/>
                  <a:pt x="103" y="108"/>
                </a:cubicBezTo>
                <a:cubicBezTo>
                  <a:pt x="103" y="105"/>
                  <a:pt x="105" y="103"/>
                  <a:pt x="108" y="103"/>
                </a:cubicBezTo>
                <a:close/>
                <a:moveTo>
                  <a:pt x="90" y="41"/>
                </a:moveTo>
                <a:cubicBezTo>
                  <a:pt x="88" y="39"/>
                  <a:pt x="88" y="39"/>
                  <a:pt x="88" y="39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3" y="18"/>
                  <a:pt x="113" y="18"/>
                  <a:pt x="113" y="18"/>
                </a:cubicBezTo>
                <a:lnTo>
                  <a:pt x="90" y="41"/>
                </a:lnTo>
                <a:close/>
                <a:moveTo>
                  <a:pt x="98" y="48"/>
                </a:moveTo>
                <a:cubicBezTo>
                  <a:pt x="96" y="46"/>
                  <a:pt x="96" y="46"/>
                  <a:pt x="96" y="46"/>
                </a:cubicBezTo>
                <a:cubicBezTo>
                  <a:pt x="118" y="23"/>
                  <a:pt x="118" y="23"/>
                  <a:pt x="118" y="23"/>
                </a:cubicBezTo>
                <a:cubicBezTo>
                  <a:pt x="120" y="25"/>
                  <a:pt x="120" y="25"/>
                  <a:pt x="120" y="25"/>
                </a:cubicBezTo>
                <a:lnTo>
                  <a:pt x="98" y="48"/>
                </a:lnTo>
                <a:close/>
              </a:path>
            </a:pathLst>
          </a:custGeom>
          <a:solidFill>
            <a:srgbClr val="7F685A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4174580" y="4994885"/>
            <a:ext cx="340365" cy="243287"/>
            <a:chOff x="1585913" y="1584325"/>
            <a:chExt cx="461963" cy="330201"/>
          </a:xfrm>
          <a:solidFill>
            <a:srgbClr val="7F685A"/>
          </a:solidFill>
        </p:grpSpPr>
        <p:sp>
          <p:nvSpPr>
            <p:cNvPr id="64" name="Freeform 13"/>
            <p:cNvSpPr/>
            <p:nvPr/>
          </p:nvSpPr>
          <p:spPr bwMode="auto">
            <a:xfrm>
              <a:off x="1585913" y="1646238"/>
              <a:ext cx="461963" cy="268288"/>
            </a:xfrm>
            <a:custGeom>
              <a:avLst/>
              <a:gdLst>
                <a:gd name="T0" fmla="*/ 0 w 291"/>
                <a:gd name="T1" fmla="*/ 0 h 169"/>
                <a:gd name="T2" fmla="*/ 0 w 291"/>
                <a:gd name="T3" fmla="*/ 169 h 169"/>
                <a:gd name="T4" fmla="*/ 291 w 291"/>
                <a:gd name="T5" fmla="*/ 169 h 169"/>
                <a:gd name="T6" fmla="*/ 291 w 291"/>
                <a:gd name="T7" fmla="*/ 0 h 169"/>
                <a:gd name="T8" fmla="*/ 146 w 291"/>
                <a:gd name="T9" fmla="*/ 105 h 169"/>
                <a:gd name="T10" fmla="*/ 0 w 291"/>
                <a:gd name="T1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169">
                  <a:moveTo>
                    <a:pt x="0" y="0"/>
                  </a:moveTo>
                  <a:lnTo>
                    <a:pt x="0" y="169"/>
                  </a:lnTo>
                  <a:lnTo>
                    <a:pt x="291" y="169"/>
                  </a:lnTo>
                  <a:lnTo>
                    <a:pt x="291" y="0"/>
                  </a:lnTo>
                  <a:lnTo>
                    <a:pt x="146" y="10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65" name="Freeform 14"/>
            <p:cNvSpPr/>
            <p:nvPr/>
          </p:nvSpPr>
          <p:spPr bwMode="auto">
            <a:xfrm>
              <a:off x="1585913" y="1584325"/>
              <a:ext cx="461963" cy="192088"/>
            </a:xfrm>
            <a:custGeom>
              <a:avLst/>
              <a:gdLst>
                <a:gd name="T0" fmla="*/ 291 w 291"/>
                <a:gd name="T1" fmla="*/ 17 h 121"/>
                <a:gd name="T2" fmla="*/ 291 w 291"/>
                <a:gd name="T3" fmla="*/ 0 h 121"/>
                <a:gd name="T4" fmla="*/ 0 w 291"/>
                <a:gd name="T5" fmla="*/ 0 h 121"/>
                <a:gd name="T6" fmla="*/ 0 w 291"/>
                <a:gd name="T7" fmla="*/ 17 h 121"/>
                <a:gd name="T8" fmla="*/ 146 w 291"/>
                <a:gd name="T9" fmla="*/ 121 h 121"/>
                <a:gd name="T10" fmla="*/ 291 w 291"/>
                <a:gd name="T11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121">
                  <a:moveTo>
                    <a:pt x="291" y="17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0" y="17"/>
                  </a:lnTo>
                  <a:lnTo>
                    <a:pt x="146" y="121"/>
                  </a:lnTo>
                  <a:lnTo>
                    <a:pt x="29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66" name="Freeform 23"/>
          <p:cNvSpPr/>
          <p:nvPr/>
        </p:nvSpPr>
        <p:spPr bwMode="auto">
          <a:xfrm>
            <a:off x="2094938" y="3712254"/>
            <a:ext cx="314767" cy="326915"/>
          </a:xfrm>
          <a:custGeom>
            <a:avLst/>
            <a:gdLst>
              <a:gd name="T0" fmla="*/ 100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70 w 137"/>
              <a:gd name="T7" fmla="*/ 0 h 142"/>
              <a:gd name="T8" fmla="*/ 63 w 137"/>
              <a:gd name="T9" fmla="*/ 4 h 142"/>
              <a:gd name="T10" fmla="*/ 0 w 137"/>
              <a:gd name="T11" fmla="*/ 57 h 142"/>
              <a:gd name="T12" fmla="*/ 40 w 137"/>
              <a:gd name="T13" fmla="*/ 57 h 142"/>
              <a:gd name="T14" fmla="*/ 63 w 137"/>
              <a:gd name="T15" fmla="*/ 4 h 142"/>
              <a:gd name="T16" fmla="*/ 62 w 137"/>
              <a:gd name="T17" fmla="*/ 5 h 142"/>
              <a:gd name="T18" fmla="*/ 44 w 137"/>
              <a:gd name="T19" fmla="*/ 57 h 142"/>
              <a:gd name="T20" fmla="*/ 65 w 137"/>
              <a:gd name="T21" fmla="*/ 57 h 142"/>
              <a:gd name="T22" fmla="*/ 65 w 137"/>
              <a:gd name="T23" fmla="*/ 122 h 142"/>
              <a:gd name="T24" fmla="*/ 65 w 137"/>
              <a:gd name="T25" fmla="*/ 125 h 142"/>
              <a:gd name="T26" fmla="*/ 65 w 137"/>
              <a:gd name="T27" fmla="*/ 130 h 142"/>
              <a:gd name="T28" fmla="*/ 76 w 137"/>
              <a:gd name="T29" fmla="*/ 142 h 142"/>
              <a:gd name="T30" fmla="*/ 88 w 137"/>
              <a:gd name="T31" fmla="*/ 130 h 142"/>
              <a:gd name="T32" fmla="*/ 88 w 137"/>
              <a:gd name="T33" fmla="*/ 125 h 142"/>
              <a:gd name="T34" fmla="*/ 80 w 137"/>
              <a:gd name="T35" fmla="*/ 125 h 142"/>
              <a:gd name="T36" fmla="*/ 80 w 137"/>
              <a:gd name="T37" fmla="*/ 127 h 142"/>
              <a:gd name="T38" fmla="*/ 80 w 137"/>
              <a:gd name="T39" fmla="*/ 129 h 142"/>
              <a:gd name="T40" fmla="*/ 76 w 137"/>
              <a:gd name="T41" fmla="*/ 133 h 142"/>
              <a:gd name="T42" fmla="*/ 73 w 137"/>
              <a:gd name="T43" fmla="*/ 129 h 142"/>
              <a:gd name="T44" fmla="*/ 73 w 137"/>
              <a:gd name="T45" fmla="*/ 127 h 142"/>
              <a:gd name="T46" fmla="*/ 73 w 137"/>
              <a:gd name="T47" fmla="*/ 125 h 142"/>
              <a:gd name="T48" fmla="*/ 73 w 137"/>
              <a:gd name="T49" fmla="*/ 111 h 142"/>
              <a:gd name="T50" fmla="*/ 73 w 137"/>
              <a:gd name="T51" fmla="*/ 57 h 142"/>
              <a:gd name="T52" fmla="*/ 95 w 137"/>
              <a:gd name="T53" fmla="*/ 57 h 142"/>
              <a:gd name="T54" fmla="*/ 77 w 137"/>
              <a:gd name="T55" fmla="*/ 5 h 142"/>
              <a:gd name="T56" fmla="*/ 76 w 137"/>
              <a:gd name="T57" fmla="*/ 4 h 142"/>
              <a:gd name="T58" fmla="*/ 100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100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8"/>
                  <a:pt x="106" y="7"/>
                  <a:pt x="76" y="4"/>
                </a:cubicBezTo>
                <a:cubicBezTo>
                  <a:pt x="75" y="1"/>
                  <a:pt x="73" y="0"/>
                  <a:pt x="70" y="0"/>
                </a:cubicBezTo>
                <a:cubicBezTo>
                  <a:pt x="67" y="0"/>
                  <a:pt x="64" y="1"/>
                  <a:pt x="63" y="4"/>
                </a:cubicBezTo>
                <a:cubicBezTo>
                  <a:pt x="33" y="6"/>
                  <a:pt x="8" y="28"/>
                  <a:pt x="0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40" y="24"/>
                  <a:pt x="58" y="7"/>
                  <a:pt x="63" y="4"/>
                </a:cubicBezTo>
                <a:cubicBezTo>
                  <a:pt x="63" y="4"/>
                  <a:pt x="62" y="5"/>
                  <a:pt x="62" y="5"/>
                </a:cubicBezTo>
                <a:cubicBezTo>
                  <a:pt x="41" y="31"/>
                  <a:pt x="44" y="57"/>
                  <a:pt x="44" y="57"/>
                </a:cubicBezTo>
                <a:cubicBezTo>
                  <a:pt x="65" y="57"/>
                  <a:pt x="65" y="57"/>
                  <a:pt x="65" y="57"/>
                </a:cubicBezTo>
                <a:cubicBezTo>
                  <a:pt x="65" y="122"/>
                  <a:pt x="65" y="122"/>
                  <a:pt x="65" y="122"/>
                </a:cubicBezTo>
                <a:cubicBezTo>
                  <a:pt x="65" y="125"/>
                  <a:pt x="65" y="125"/>
                  <a:pt x="65" y="125"/>
                </a:cubicBezTo>
                <a:cubicBezTo>
                  <a:pt x="65" y="130"/>
                  <a:pt x="65" y="130"/>
                  <a:pt x="65" y="130"/>
                </a:cubicBezTo>
                <a:cubicBezTo>
                  <a:pt x="65" y="136"/>
                  <a:pt x="70" y="142"/>
                  <a:pt x="76" y="142"/>
                </a:cubicBezTo>
                <a:cubicBezTo>
                  <a:pt x="83" y="142"/>
                  <a:pt x="88" y="136"/>
                  <a:pt x="88" y="130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80" y="129"/>
                  <a:pt x="80" y="129"/>
                  <a:pt x="80" y="129"/>
                </a:cubicBezTo>
                <a:cubicBezTo>
                  <a:pt x="80" y="131"/>
                  <a:pt x="78" y="133"/>
                  <a:pt x="76" y="133"/>
                </a:cubicBezTo>
                <a:cubicBezTo>
                  <a:pt x="74" y="133"/>
                  <a:pt x="73" y="131"/>
                  <a:pt x="73" y="129"/>
                </a:cubicBezTo>
                <a:cubicBezTo>
                  <a:pt x="73" y="127"/>
                  <a:pt x="73" y="127"/>
                  <a:pt x="73" y="127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73" y="111"/>
                  <a:pt x="73" y="111"/>
                  <a:pt x="73" y="111"/>
                </a:cubicBezTo>
                <a:cubicBezTo>
                  <a:pt x="73" y="57"/>
                  <a:pt x="73" y="57"/>
                  <a:pt x="73" y="57"/>
                </a:cubicBezTo>
                <a:cubicBezTo>
                  <a:pt x="95" y="57"/>
                  <a:pt x="95" y="57"/>
                  <a:pt x="95" y="57"/>
                </a:cubicBezTo>
                <a:cubicBezTo>
                  <a:pt x="95" y="57"/>
                  <a:pt x="98" y="31"/>
                  <a:pt x="77" y="5"/>
                </a:cubicBezTo>
                <a:cubicBezTo>
                  <a:pt x="77" y="5"/>
                  <a:pt x="77" y="4"/>
                  <a:pt x="76" y="4"/>
                </a:cubicBezTo>
                <a:cubicBezTo>
                  <a:pt x="81" y="7"/>
                  <a:pt x="100" y="24"/>
                  <a:pt x="100" y="57"/>
                </a:cubicBezTo>
                <a:close/>
              </a:path>
            </a:pathLst>
          </a:custGeom>
          <a:solidFill>
            <a:srgbClr val="7F685A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6592360" y="3215185"/>
            <a:ext cx="388912" cy="242252"/>
            <a:chOff x="5172076" y="1938338"/>
            <a:chExt cx="471488" cy="293688"/>
          </a:xfrm>
          <a:solidFill>
            <a:srgbClr val="7F685A"/>
          </a:solidFill>
        </p:grpSpPr>
        <p:sp>
          <p:nvSpPr>
            <p:cNvPr id="68" name="Freeform 8"/>
            <p:cNvSpPr>
              <a:spLocks noEditPoints="1"/>
            </p:cNvSpPr>
            <p:nvPr/>
          </p:nvSpPr>
          <p:spPr bwMode="auto">
            <a:xfrm>
              <a:off x="5172076" y="1938338"/>
              <a:ext cx="471488" cy="293688"/>
            </a:xfrm>
            <a:custGeom>
              <a:avLst/>
              <a:gdLst>
                <a:gd name="T0" fmla="*/ 113 w 125"/>
                <a:gd name="T1" fmla="*/ 18 h 78"/>
                <a:gd name="T2" fmla="*/ 113 w 125"/>
                <a:gd name="T3" fmla="*/ 0 h 78"/>
                <a:gd name="T4" fmla="*/ 0 w 125"/>
                <a:gd name="T5" fmla="*/ 0 h 78"/>
                <a:gd name="T6" fmla="*/ 0 w 125"/>
                <a:gd name="T7" fmla="*/ 78 h 78"/>
                <a:gd name="T8" fmla="*/ 113 w 125"/>
                <a:gd name="T9" fmla="*/ 78 h 78"/>
                <a:gd name="T10" fmla="*/ 113 w 125"/>
                <a:gd name="T11" fmla="*/ 60 h 78"/>
                <a:gd name="T12" fmla="*/ 125 w 125"/>
                <a:gd name="T13" fmla="*/ 54 h 78"/>
                <a:gd name="T14" fmla="*/ 125 w 125"/>
                <a:gd name="T15" fmla="*/ 26 h 78"/>
                <a:gd name="T16" fmla="*/ 113 w 125"/>
                <a:gd name="T17" fmla="*/ 18 h 78"/>
                <a:gd name="T18" fmla="*/ 104 w 125"/>
                <a:gd name="T19" fmla="*/ 69 h 78"/>
                <a:gd name="T20" fmla="*/ 10 w 125"/>
                <a:gd name="T21" fmla="*/ 69 h 78"/>
                <a:gd name="T22" fmla="*/ 10 w 125"/>
                <a:gd name="T23" fmla="*/ 10 h 78"/>
                <a:gd name="T24" fmla="*/ 104 w 125"/>
                <a:gd name="T25" fmla="*/ 10 h 78"/>
                <a:gd name="T26" fmla="*/ 104 w 125"/>
                <a:gd name="T27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78">
                  <a:moveTo>
                    <a:pt x="113" y="18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7" y="60"/>
                    <a:pt x="125" y="61"/>
                    <a:pt x="125" y="54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5" y="17"/>
                    <a:pt x="116" y="18"/>
                    <a:pt x="113" y="18"/>
                  </a:cubicBezTo>
                  <a:close/>
                  <a:moveTo>
                    <a:pt x="104" y="69"/>
                  </a:moveTo>
                  <a:cubicBezTo>
                    <a:pt x="10" y="69"/>
                    <a:pt x="10" y="69"/>
                    <a:pt x="10" y="6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4" y="10"/>
                    <a:pt x="104" y="10"/>
                    <a:pt x="104" y="10"/>
                  </a:cubicBezTo>
                  <a:lnTo>
                    <a:pt x="104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69" name="Rectangle 9"/>
            <p:cNvSpPr>
              <a:spLocks noChangeArrowheads="1"/>
            </p:cNvSpPr>
            <p:nvPr/>
          </p:nvSpPr>
          <p:spPr bwMode="auto">
            <a:xfrm>
              <a:off x="5235576" y="2001838"/>
              <a:ext cx="904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70" name="Rectangle 10"/>
            <p:cNvSpPr>
              <a:spLocks noChangeArrowheads="1"/>
            </p:cNvSpPr>
            <p:nvPr/>
          </p:nvSpPr>
          <p:spPr bwMode="auto">
            <a:xfrm>
              <a:off x="5341938" y="2001838"/>
              <a:ext cx="85725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-26397" y="393752"/>
            <a:ext cx="12226779" cy="738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en-US" altLang="zh-CN" sz="44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zh-CN" altLang="en-US" sz="44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研究性学习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897734"/>
      </p:ext>
    </p:extLst>
  </p:cSld>
  <p:clrMapOvr>
    <a:masterClrMapping/>
  </p:clrMapOvr>
  <p:transition spd="slow" advClick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86956" y="261584"/>
            <a:ext cx="12226779" cy="677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en-US" altLang="zh-CN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03 </a:t>
            </a:r>
            <a:r>
              <a:rPr lang="zh-CN" alt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怎么做研究性学习？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788763" y="1920927"/>
            <a:ext cx="12686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自创课题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8462325" y="1899666"/>
            <a:ext cx="13025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参考课题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5760656" y="1899666"/>
            <a:ext cx="227818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确定课题（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5760656" y="2513737"/>
            <a:ext cx="13484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组建小组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5764566" y="3126731"/>
            <a:ext cx="13484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申报课题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760656" y="3698624"/>
            <a:ext cx="234476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制定计划（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开题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5760656" y="4280025"/>
            <a:ext cx="13484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课题研究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60656" y="4915211"/>
            <a:ext cx="13484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撰写论文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5760656" y="6010543"/>
            <a:ext cx="134844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8.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上传论文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5760656" y="5431005"/>
            <a:ext cx="234476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课题答辩（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结题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69" name="下箭头 68"/>
          <p:cNvSpPr/>
          <p:nvPr/>
        </p:nvSpPr>
        <p:spPr>
          <a:xfrm>
            <a:off x="6317860" y="2268998"/>
            <a:ext cx="45719" cy="2447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下箭头 69"/>
          <p:cNvSpPr/>
          <p:nvPr/>
        </p:nvSpPr>
        <p:spPr>
          <a:xfrm>
            <a:off x="6317860" y="2883069"/>
            <a:ext cx="45719" cy="243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>
            <a:off x="6317860" y="3496063"/>
            <a:ext cx="45719" cy="202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下箭头 71"/>
          <p:cNvSpPr/>
          <p:nvPr/>
        </p:nvSpPr>
        <p:spPr>
          <a:xfrm>
            <a:off x="6317860" y="4067956"/>
            <a:ext cx="45719" cy="21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下箭头 72"/>
          <p:cNvSpPr/>
          <p:nvPr/>
        </p:nvSpPr>
        <p:spPr>
          <a:xfrm>
            <a:off x="6317860" y="4644378"/>
            <a:ext cx="45719" cy="2888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下箭头 73"/>
          <p:cNvSpPr/>
          <p:nvPr/>
        </p:nvSpPr>
        <p:spPr>
          <a:xfrm>
            <a:off x="6317860" y="5284543"/>
            <a:ext cx="45719" cy="1541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下箭头 74"/>
          <p:cNvSpPr/>
          <p:nvPr/>
        </p:nvSpPr>
        <p:spPr>
          <a:xfrm>
            <a:off x="6317860" y="5800337"/>
            <a:ext cx="45719" cy="2102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>
            <a:stCxn id="60" idx="1"/>
          </p:cNvCxnSpPr>
          <p:nvPr/>
        </p:nvCxnSpPr>
        <p:spPr>
          <a:xfrm flipH="1">
            <a:off x="8023503" y="2084332"/>
            <a:ext cx="438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9" idx="3"/>
            <a:endCxn id="61" idx="1"/>
          </p:cNvCxnSpPr>
          <p:nvPr/>
        </p:nvCxnSpPr>
        <p:spPr>
          <a:xfrm flipV="1">
            <a:off x="5057422" y="2084332"/>
            <a:ext cx="703234" cy="21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3402031" y="1135781"/>
            <a:ext cx="3171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研究性学习流程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277520" y="4373357"/>
            <a:ext cx="4687754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2022.1.10-2022.1.14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（段考前一周）下午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4:30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到指定教室答辩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663431" y="2284712"/>
            <a:ext cx="182604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研究性学习课题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选题网址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77520" y="6027888"/>
            <a:ext cx="3685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每人必须参加答辩</a:t>
            </a:r>
          </a:p>
        </p:txBody>
      </p:sp>
      <p:sp>
        <p:nvSpPr>
          <p:cNvPr id="2" name="矩形 1"/>
          <p:cNvSpPr/>
          <p:nvPr/>
        </p:nvSpPr>
        <p:spPr>
          <a:xfrm>
            <a:off x="219538" y="5183789"/>
            <a:ext cx="46877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到指定教室答辩时需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携带打印好的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研究性学习过程记录手册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结题报告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A061DFD-FFAD-483C-8B3E-FE39BAC6C8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6" y="93384"/>
            <a:ext cx="2268998" cy="2268998"/>
          </a:xfrm>
          <a:prstGeom prst="rect">
            <a:avLst/>
          </a:prstGeom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EFB2064F-A0D1-4A12-B585-45867C9067A0}"/>
              </a:ext>
            </a:extLst>
          </p:cNvPr>
          <p:cNvCxnSpPr>
            <a:cxnSpLocks/>
          </p:cNvCxnSpPr>
          <p:nvPr/>
        </p:nvCxnSpPr>
        <p:spPr>
          <a:xfrm>
            <a:off x="4976037" y="4752753"/>
            <a:ext cx="773856" cy="862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91C7F4D1-29D1-4968-B544-2ADCEFEED781}"/>
              </a:ext>
            </a:extLst>
          </p:cNvPr>
          <p:cNvSpPr txBox="1"/>
          <p:nvPr/>
        </p:nvSpPr>
        <p:spPr>
          <a:xfrm>
            <a:off x="8461688" y="4930600"/>
            <a:ext cx="3748584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答辩后的第一个周末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2022.1.21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（放寒假前）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9700C71-3DE7-404D-98A1-53F5BBA60287}"/>
              </a:ext>
            </a:extLst>
          </p:cNvPr>
          <p:cNvSpPr txBox="1"/>
          <p:nvPr/>
        </p:nvSpPr>
        <p:spPr>
          <a:xfrm>
            <a:off x="8446387" y="5841266"/>
            <a:ext cx="3404755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各组员进入自己的账号分别上传到云平台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8447483-D5EF-4F77-9A7D-16F1DC49447E}"/>
              </a:ext>
            </a:extLst>
          </p:cNvPr>
          <p:cNvCxnSpPr>
            <a:cxnSpLocks/>
            <a:endCxn id="67" idx="3"/>
          </p:cNvCxnSpPr>
          <p:nvPr/>
        </p:nvCxnSpPr>
        <p:spPr>
          <a:xfrm flipH="1">
            <a:off x="7109101" y="5614825"/>
            <a:ext cx="1553525" cy="580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5A08256-3C4D-49B9-AC2C-945CF9B0FBDA}"/>
              </a:ext>
            </a:extLst>
          </p:cNvPr>
          <p:cNvCxnSpPr>
            <a:cxnSpLocks/>
            <a:endCxn id="67" idx="3"/>
          </p:cNvCxnSpPr>
          <p:nvPr/>
        </p:nvCxnSpPr>
        <p:spPr>
          <a:xfrm flipH="1" flipV="1">
            <a:off x="7109101" y="6195209"/>
            <a:ext cx="1325640" cy="36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922031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7" grpId="0"/>
      <p:bldP spid="2" grpId="0"/>
      <p:bldP spid="30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86956" y="261584"/>
            <a:ext cx="12226779" cy="677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en-US" altLang="zh-CN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04 </a:t>
            </a:r>
            <a:r>
              <a:rPr lang="zh-CN" alt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研究性学习过程文案填写指导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56" y="938692"/>
            <a:ext cx="8968144" cy="5679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3"/>
          <p:cNvSpPr txBox="1"/>
          <p:nvPr/>
        </p:nvSpPr>
        <p:spPr>
          <a:xfrm>
            <a:off x="5109841" y="3617079"/>
            <a:ext cx="6485259" cy="26776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zh-CN" sz="2400" b="1" dirty="0"/>
              <a:t>所有内容除签字栏之外的部分都必须用计算机输入、打印。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zh-CN" sz="2400" b="1" dirty="0"/>
              <a:t>页面为</a:t>
            </a:r>
            <a:r>
              <a:rPr lang="en-US" altLang="zh-CN" sz="2400" b="1" dirty="0"/>
              <a:t>A4</a:t>
            </a:r>
            <a:r>
              <a:rPr lang="zh-CN" altLang="zh-CN" sz="2400" b="1" dirty="0"/>
              <a:t>大小，于左侧装订成册。学生应逐项认真填写，各栏空格不够时请自行加页。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zh-CN" sz="2400" b="1" dirty="0"/>
              <a:t>各栏填写使用宋体，字号五号，单倍行距。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zh-CN" sz="2400" b="1" dirty="0"/>
              <a:t>经指导教师审阅通过后，打印出纸质文档装订，由指导教师签字，归档，学校留存。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58484947"/>
      </p:ext>
    </p:extLst>
  </p:cSld>
  <p:clrMapOvr>
    <a:masterClrMapping/>
  </p:clrMapOvr>
  <p:transition spd="slow" advClick="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86956" y="261584"/>
            <a:ext cx="12226779" cy="677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en-US" altLang="zh-CN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04 </a:t>
            </a:r>
            <a:r>
              <a:rPr lang="zh-CN" alt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研究性学习过程文案填写指导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6"/>
          <a:stretch/>
        </p:blipFill>
        <p:spPr bwMode="auto">
          <a:xfrm>
            <a:off x="247885" y="1047364"/>
            <a:ext cx="7981155" cy="532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3"/>
          <p:cNvSpPr txBox="1"/>
          <p:nvPr/>
        </p:nvSpPr>
        <p:spPr>
          <a:xfrm>
            <a:off x="775276" y="2683453"/>
            <a:ext cx="218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建议随时记录</a:t>
            </a:r>
          </a:p>
        </p:txBody>
      </p:sp>
      <p:sp>
        <p:nvSpPr>
          <p:cNvPr id="9" name="TextBox 5"/>
          <p:cNvSpPr txBox="1"/>
          <p:nvPr/>
        </p:nvSpPr>
        <p:spPr>
          <a:xfrm>
            <a:off x="4927601" y="1760123"/>
            <a:ext cx="31508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通过这次课题研究，你在哪些方面有所收获？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如学习方法、研究方法、合作精神、探索精神、创新意识等方面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文字描述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"/>
          <a:stretch/>
        </p:blipFill>
        <p:spPr bwMode="auto">
          <a:xfrm>
            <a:off x="8539583" y="1047364"/>
            <a:ext cx="3512115" cy="532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文本框 10"/>
          <p:cNvSpPr txBox="1"/>
          <p:nvPr/>
        </p:nvSpPr>
        <p:spPr>
          <a:xfrm>
            <a:off x="8863231" y="2914285"/>
            <a:ext cx="3188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做好过程性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量化评价</a:t>
            </a:r>
          </a:p>
        </p:txBody>
      </p:sp>
    </p:spTree>
    <p:extLst>
      <p:ext uri="{BB962C8B-B14F-4D97-AF65-F5344CB8AC3E}">
        <p14:creationId xmlns:p14="http://schemas.microsoft.com/office/powerpoint/2010/main" val="2185291824"/>
      </p:ext>
    </p:extLst>
  </p:cSld>
  <p:clrMapOvr>
    <a:masterClrMapping/>
  </p:clrMapOvr>
  <p:transition spd="slow" advClick="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86956" y="261584"/>
            <a:ext cx="12226779" cy="677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en-US" altLang="zh-CN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04 </a:t>
            </a:r>
            <a:r>
              <a:rPr lang="zh-CN" alt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研究性学习过程文案填写指导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5626040" y="1861141"/>
            <a:ext cx="5067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/>
              <a:t>说明：</a:t>
            </a:r>
            <a:endParaRPr lang="zh-CN" altLang="zh-CN" sz="2400" dirty="0"/>
          </a:p>
          <a:p>
            <a:endParaRPr lang="en-US" altLang="zh-CN" sz="2400" b="1" dirty="0"/>
          </a:p>
          <a:p>
            <a:r>
              <a:rPr lang="zh-CN" altLang="zh-CN" sz="2400" b="1" dirty="0"/>
              <a:t>研究领域 按照学科填写，如果跨学科可以填多个学科</a:t>
            </a:r>
            <a:endParaRPr lang="zh-CN" altLang="zh-CN" sz="2400" dirty="0"/>
          </a:p>
          <a:p>
            <a:endParaRPr lang="zh-CN" altLang="en-US" sz="24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" t="3400" r="5327" b="3012"/>
          <a:stretch/>
        </p:blipFill>
        <p:spPr>
          <a:xfrm>
            <a:off x="647261" y="938692"/>
            <a:ext cx="4327635" cy="5722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09541851"/>
      </p:ext>
    </p:extLst>
  </p:cSld>
  <p:clrMapOvr>
    <a:masterClrMapping/>
  </p:clrMapOvr>
  <p:transition spd="slow" advClick="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006" y="372047"/>
            <a:ext cx="10983191" cy="6336704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zh-CN" altLang="zh-CN" sz="20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内容摘要 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论文摘要是文章的内容不加诠释和评论的简短陈述。为了国际交流，还应有外文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多用英文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摘要。摘要是在文章全文完成之后提炼出来的，具有短、精、完整三大特点。摘要应具有独立性的自含性，即不阅读原文的全文，就能获得必要的信息，一般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200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到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400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字。</a:t>
            </a:r>
          </a:p>
          <a:p>
            <a:pPr>
              <a:lnSpc>
                <a:spcPct val="170000"/>
              </a:lnSpc>
            </a:pPr>
            <a:r>
              <a:rPr lang="zh-CN" altLang="zh-CN" sz="20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关键词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关键词是从论文的题名、摘要和正文中选取出来的，是对表述论文的中心内容有实质意义的词汇。关键词是用作计算机系统标引论文内容特征的词语，便于信息系统汇集，以供读者检索。 每篇论文一般选取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3-8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个词汇作为关键词，另起一行，排在“内容摘要”的左下方。</a:t>
            </a:r>
          </a:p>
          <a:p>
            <a:pPr>
              <a:lnSpc>
                <a:spcPct val="170000"/>
              </a:lnSpc>
            </a:pPr>
            <a:r>
              <a:rPr lang="zh-CN" altLang="zh-CN" sz="20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正文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论文的主体部分，需要有条理的论述，必要时附上数据、图表、照片等。表、图都要按照各自顺序统一标注编号。表序号放在表上，图序号放在图下。正文部分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3000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字左右为宜。引用的参考文献部分需通过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[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序号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  <a:r>
              <a:rPr lang="zh-CN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标注，然后在“参考文献”中按照格式说明。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70000"/>
              </a:lnSpc>
            </a:pPr>
            <a:r>
              <a:rPr lang="zh-CN" altLang="zh-CN" sz="20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参考文献</a:t>
            </a:r>
            <a:endParaRPr lang="en-US" altLang="zh-CN" sz="2000" b="1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附录</a:t>
            </a:r>
          </a:p>
          <a:p>
            <a:endParaRPr lang="zh-CN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4893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515" y="613064"/>
            <a:ext cx="8809524" cy="59333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623455" y="61306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7030A0"/>
                </a:solidFill>
              </a:rPr>
              <a:t>实例：</a:t>
            </a:r>
          </a:p>
        </p:txBody>
      </p:sp>
    </p:spTree>
    <p:extLst>
      <p:ext uri="{BB962C8B-B14F-4D97-AF65-F5344CB8AC3E}">
        <p14:creationId xmlns:p14="http://schemas.microsoft.com/office/powerpoint/2010/main" val="2975853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509" y="109982"/>
            <a:ext cx="8830015" cy="6342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椭圆 1"/>
          <p:cNvSpPr/>
          <p:nvPr/>
        </p:nvSpPr>
        <p:spPr>
          <a:xfrm>
            <a:off x="1569027" y="3023755"/>
            <a:ext cx="1143000" cy="270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569027" y="3281395"/>
            <a:ext cx="1143000" cy="270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659338" y="3981306"/>
            <a:ext cx="1143000" cy="270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659338" y="4522759"/>
            <a:ext cx="1143000" cy="270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659338" y="4873535"/>
            <a:ext cx="1143000" cy="270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659338" y="5434129"/>
            <a:ext cx="1143000" cy="270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9338" y="652343"/>
            <a:ext cx="1143000" cy="214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843167" y="867216"/>
            <a:ext cx="1143000" cy="270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14489" y="13305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格式规范</a:t>
            </a:r>
          </a:p>
        </p:txBody>
      </p:sp>
    </p:spTree>
    <p:extLst>
      <p:ext uri="{BB962C8B-B14F-4D97-AF65-F5344CB8AC3E}">
        <p14:creationId xmlns:p14="http://schemas.microsoft.com/office/powerpoint/2010/main" val="514111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86956" y="261584"/>
            <a:ext cx="12226779" cy="677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zh-CN" alt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研究性学习结题答辩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3402031" y="1135781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附录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研究性学习评分表</a:t>
            </a:r>
          </a:p>
        </p:txBody>
      </p:sp>
      <p:sp>
        <p:nvSpPr>
          <p:cNvPr id="37" name="内容占位符 2"/>
          <p:cNvSpPr txBox="1">
            <a:spLocks/>
          </p:cNvSpPr>
          <p:nvPr/>
        </p:nvSpPr>
        <p:spPr>
          <a:xfrm>
            <a:off x="838200" y="5381609"/>
            <a:ext cx="10766778" cy="137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kern="100" dirty="0">
                <a:latin typeface="黑体" pitchFamily="49" charset="-122"/>
                <a:ea typeface="黑体" pitchFamily="49" charset="-122"/>
              </a:rPr>
              <a:t>备齐纸版</a:t>
            </a:r>
            <a:r>
              <a:rPr lang="zh-CN" altLang="en-US" kern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开题报告、过程记录、结题报告（或作品），</a:t>
            </a:r>
            <a:r>
              <a:rPr lang="en-US" altLang="zh-CN" kern="1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ppt</a:t>
            </a:r>
            <a:r>
              <a:rPr lang="zh-CN" altLang="en-US" kern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讲稿。</a:t>
            </a:r>
            <a:r>
              <a:rPr lang="zh-CN" altLang="en-US" kern="100" dirty="0">
                <a:latin typeface="黑体" pitchFamily="49" charset="-122"/>
                <a:ea typeface="黑体" pitchFamily="49" charset="-122"/>
              </a:rPr>
              <a:t>到指定的地方进行</a:t>
            </a:r>
            <a:r>
              <a:rPr lang="en-US" altLang="zh-CN" kern="100" dirty="0"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kern="100" dirty="0">
                <a:latin typeface="黑体" pitchFamily="49" charset="-122"/>
                <a:ea typeface="黑体" pitchFamily="49" charset="-122"/>
              </a:rPr>
              <a:t>分钟答辩。评出优秀论文，推荐展出或发表。</a:t>
            </a:r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47AD149-458D-4C39-9CC3-3C73496AD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420028"/>
              </p:ext>
            </p:extLst>
          </p:nvPr>
        </p:nvGraphicFramePr>
        <p:xfrm>
          <a:off x="86956" y="1932137"/>
          <a:ext cx="11999027" cy="3048000"/>
        </p:xfrm>
        <a:graphic>
          <a:graphicData uri="http://schemas.openxmlformats.org/drawingml/2006/table">
            <a:tbl>
              <a:tblPr firstRow="1" firstCol="1" bandRow="1"/>
              <a:tblGrid>
                <a:gridCol w="665428">
                  <a:extLst>
                    <a:ext uri="{9D8B030D-6E8A-4147-A177-3AD203B41FA5}">
                      <a16:colId xmlns:a16="http://schemas.microsoft.com/office/drawing/2014/main" val="2699184758"/>
                    </a:ext>
                  </a:extLst>
                </a:gridCol>
                <a:gridCol w="971875">
                  <a:extLst>
                    <a:ext uri="{9D8B030D-6E8A-4147-A177-3AD203B41FA5}">
                      <a16:colId xmlns:a16="http://schemas.microsoft.com/office/drawing/2014/main" val="763998124"/>
                    </a:ext>
                  </a:extLst>
                </a:gridCol>
                <a:gridCol w="1704162">
                  <a:extLst>
                    <a:ext uri="{9D8B030D-6E8A-4147-A177-3AD203B41FA5}">
                      <a16:colId xmlns:a16="http://schemas.microsoft.com/office/drawing/2014/main" val="1112193146"/>
                    </a:ext>
                  </a:extLst>
                </a:gridCol>
                <a:gridCol w="1114352">
                  <a:extLst>
                    <a:ext uri="{9D8B030D-6E8A-4147-A177-3AD203B41FA5}">
                      <a16:colId xmlns:a16="http://schemas.microsoft.com/office/drawing/2014/main" val="3854335529"/>
                    </a:ext>
                  </a:extLst>
                </a:gridCol>
                <a:gridCol w="1449453">
                  <a:extLst>
                    <a:ext uri="{9D8B030D-6E8A-4147-A177-3AD203B41FA5}">
                      <a16:colId xmlns:a16="http://schemas.microsoft.com/office/drawing/2014/main" val="3416297587"/>
                    </a:ext>
                  </a:extLst>
                </a:gridCol>
                <a:gridCol w="1784554">
                  <a:extLst>
                    <a:ext uri="{9D8B030D-6E8A-4147-A177-3AD203B41FA5}">
                      <a16:colId xmlns:a16="http://schemas.microsoft.com/office/drawing/2014/main" val="3678544640"/>
                    </a:ext>
                  </a:extLst>
                </a:gridCol>
                <a:gridCol w="1895990">
                  <a:extLst>
                    <a:ext uri="{9D8B030D-6E8A-4147-A177-3AD203B41FA5}">
                      <a16:colId xmlns:a16="http://schemas.microsoft.com/office/drawing/2014/main" val="851004942"/>
                    </a:ext>
                  </a:extLst>
                </a:gridCol>
                <a:gridCol w="1784554">
                  <a:extLst>
                    <a:ext uri="{9D8B030D-6E8A-4147-A177-3AD203B41FA5}">
                      <a16:colId xmlns:a16="http://schemas.microsoft.com/office/drawing/2014/main" val="2061744132"/>
                    </a:ext>
                  </a:extLst>
                </a:gridCol>
                <a:gridCol w="628659">
                  <a:extLst>
                    <a:ext uri="{9D8B030D-6E8A-4147-A177-3AD203B41FA5}">
                      <a16:colId xmlns:a16="http://schemas.microsoft.com/office/drawing/2014/main" val="2935355764"/>
                    </a:ext>
                  </a:extLst>
                </a:gridCol>
              </a:tblGrid>
              <a:tr h="143509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组长姓名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课题名称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课题选题新颖、有一定实用价值，按时向指导教师提交申报表。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过程记录详实，分工明确。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课题研究方法合理，有创造性设计。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课题资料丰富、齐全，研究和分析数据充分，有说服力。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论文写作规范，结构合理，资料后附正规的参考文献。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成果介绍及回答评委问题符合逻辑、思维清晰，语言流畅。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总分</a:t>
                      </a:r>
                      <a:r>
                        <a:rPr lang="en-US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764660"/>
                  </a:ext>
                </a:extLst>
              </a:tr>
              <a:tr h="13782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389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491540"/>
      </p:ext>
    </p:extLst>
  </p:cSld>
  <p:clrMapOvr>
    <a:masterClrMapping/>
  </p:clrMapOvr>
  <p:transition spd="slow" advClick="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86956" y="261584"/>
            <a:ext cx="12226779" cy="677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en-US" altLang="zh-CN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05 </a:t>
            </a:r>
            <a:r>
              <a:rPr lang="zh-CN" alt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时间节点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37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4732746"/>
              </p:ext>
            </p:extLst>
          </p:nvPr>
        </p:nvGraphicFramePr>
        <p:xfrm>
          <a:off x="47774" y="938692"/>
          <a:ext cx="12128184" cy="59118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42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5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6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 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内容</a:t>
                      </a:r>
                      <a:endParaRPr lang="zh-CN" sz="2000" kern="100" dirty="0">
                        <a:effectLst/>
                        <a:latin typeface="黑体" pitchFamily="49" charset="-122"/>
                        <a:ea typeface="黑体" pitchFamily="49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r>
                        <a:rPr lang="zh-CN" altLang="en-US" sz="2000" kern="100" dirty="0">
                          <a:effectLst/>
                        </a:rPr>
                        <a:t>时间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6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  <a:r>
                        <a:rPr lang="zh-CN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、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网上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申报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课题</a:t>
                      </a:r>
                      <a:endParaRPr lang="en-US" altLang="zh-CN" sz="2000" kern="100" dirty="0"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 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2021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年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11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月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7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日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(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本周日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)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下午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16:30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前</a:t>
                      </a:r>
                      <a:endParaRPr lang="zh-CN" sz="2000" kern="100" dirty="0"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11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2</a:t>
                      </a:r>
                      <a:r>
                        <a:rPr lang="zh-CN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、组建研究团队、制定计划、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填写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课题申报表</a:t>
                      </a:r>
                      <a:endParaRPr lang="en-US" altLang="zh-CN" sz="2000" kern="100" dirty="0"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（以小组为单位上交纸版申请表给指导教师）</a:t>
                      </a:r>
                      <a:endParaRPr lang="zh-CN" sz="2000" kern="100" dirty="0">
                        <a:effectLst/>
                        <a:latin typeface="黑体" pitchFamily="49" charset="-122"/>
                        <a:ea typeface="黑体" pitchFamily="49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2021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年</a:t>
                      </a:r>
                      <a:r>
                        <a:rPr 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11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月</a:t>
                      </a:r>
                      <a:r>
                        <a:rPr lang="en-US" altLang="zh-CN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8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日</a:t>
                      </a:r>
                      <a:r>
                        <a:rPr lang="en-US" altLang="zh-CN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—2021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年</a:t>
                      </a:r>
                      <a:r>
                        <a:rPr lang="en-US" altLang="zh-CN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11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月</a:t>
                      </a:r>
                      <a:r>
                        <a:rPr lang="en-US" altLang="zh-CN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12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日（下周）；</a:t>
                      </a:r>
                      <a:endParaRPr lang="en-US" altLang="zh-CN" sz="2000" kern="100" dirty="0"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课题申报表（纸质版</a:t>
                      </a:r>
                      <a:r>
                        <a:rPr lang="en-US" altLang="zh-CN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+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电子版）提交截止日期：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2021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年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11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月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12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日（下周五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）</a:t>
                      </a:r>
                      <a:endParaRPr lang="en-US" altLang="zh-CN" sz="2000" kern="100" dirty="0"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3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、上交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开题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报告</a:t>
                      </a:r>
                      <a:endParaRPr lang="en-US" altLang="zh-CN" sz="2000" kern="100" dirty="0">
                        <a:effectLst/>
                        <a:latin typeface="黑体" pitchFamily="49" charset="-122"/>
                        <a:ea typeface="黑体" pitchFamily="49" charset="-122"/>
                        <a:cs typeface="Times New Roman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（</a:t>
                      </a:r>
                      <a:r>
                        <a:rPr lang="zh-CN" altLang="en-US" sz="2000" kern="100" dirty="0"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上交纸版及电子版，通过后指导教师签字）</a:t>
                      </a:r>
                      <a:endParaRPr lang="zh-CN" sz="2000" kern="100" dirty="0">
                        <a:effectLst/>
                        <a:latin typeface="黑体" pitchFamily="49" charset="-122"/>
                        <a:ea typeface="黑体" pitchFamily="49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2021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年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11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月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15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日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-2021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年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11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月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19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日</a:t>
                      </a:r>
                      <a:endParaRPr lang="en-US" altLang="zh-CN" sz="2000" kern="100" dirty="0"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开题报告（纸质版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+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电子版）提交截止日期：</a:t>
                      </a:r>
                      <a:r>
                        <a:rPr kumimoji="0" lang="en-US" altLang="zh-CN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2021</a:t>
                      </a:r>
                      <a:r>
                        <a:rPr kumimoji="0" lang="zh-CN" altLang="en-US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年</a:t>
                      </a:r>
                      <a:r>
                        <a:rPr kumimoji="0" lang="en-US" altLang="zh-CN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11</a:t>
                      </a:r>
                      <a:r>
                        <a:rPr kumimoji="0" lang="zh-CN" altLang="en-US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月</a:t>
                      </a:r>
                      <a:r>
                        <a:rPr kumimoji="0" lang="en-US" altLang="zh-CN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19</a:t>
                      </a:r>
                      <a:r>
                        <a:rPr kumimoji="0" lang="zh-CN" altLang="en-US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日</a:t>
                      </a:r>
                      <a:endParaRPr kumimoji="0" lang="en-US" altLang="zh-CN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黑体" pitchFamily="49" charset="-122"/>
                        <a:ea typeface="黑体" pitchFamily="49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81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4</a:t>
                      </a:r>
                      <a:r>
                        <a:rPr kumimoji="0" lang="zh-CN" altLang="en-US" sz="2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、实施研究</a:t>
                      </a:r>
                      <a:endParaRPr kumimoji="0" lang="zh-CN" altLang="en-US" sz="2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黑体" pitchFamily="49" charset="-122"/>
                        <a:ea typeface="黑体" pitchFamily="49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2021</a:t>
                      </a:r>
                      <a:r>
                        <a:rPr kumimoji="0" lang="zh-CN" altLang="en-US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年</a:t>
                      </a:r>
                      <a:r>
                        <a:rPr kumimoji="0" lang="en-US" altLang="zh-CN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11</a:t>
                      </a:r>
                      <a:r>
                        <a:rPr kumimoji="0" lang="zh-CN" altLang="en-US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月</a:t>
                      </a:r>
                      <a:r>
                        <a:rPr kumimoji="0" lang="en-US" altLang="zh-CN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19</a:t>
                      </a:r>
                      <a:r>
                        <a:rPr kumimoji="0" lang="zh-CN" altLang="en-US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日</a:t>
                      </a:r>
                      <a:r>
                        <a:rPr kumimoji="0" lang="en-US" altLang="zh-CN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——2021</a:t>
                      </a:r>
                      <a:r>
                        <a:rPr kumimoji="0" lang="zh-CN" altLang="en-US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年</a:t>
                      </a:r>
                      <a:r>
                        <a:rPr kumimoji="0" lang="en-US" altLang="zh-CN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12</a:t>
                      </a:r>
                      <a:r>
                        <a:rPr kumimoji="0" lang="zh-CN" altLang="en-US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月</a:t>
                      </a:r>
                      <a:r>
                        <a:rPr kumimoji="0" lang="en-US" altLang="zh-CN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31</a:t>
                      </a:r>
                      <a:r>
                        <a:rPr kumimoji="0" lang="zh-CN" altLang="en-US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日</a:t>
                      </a:r>
                      <a:endParaRPr kumimoji="0" lang="zh-CN" altLang="en-US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黑体" pitchFamily="49" charset="-122"/>
                        <a:ea typeface="黑体" pitchFamily="49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7215321"/>
                  </a:ext>
                </a:extLst>
              </a:tr>
              <a:tr h="652819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5</a:t>
                      </a:r>
                      <a:r>
                        <a:rPr lang="zh-CN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、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上交</a:t>
                      </a:r>
                      <a:r>
                        <a:rPr lang="zh-CN" altLang="zh-CN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结题报告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、过程记录手册</a:t>
                      </a:r>
                      <a:endParaRPr lang="en-US" altLang="zh-CN" sz="2000" kern="100" dirty="0"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（上交</a:t>
                      </a:r>
                      <a:r>
                        <a:rPr lang="zh-CN" altLang="en-US" sz="2000" kern="100" dirty="0"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纸版及电子版，通过后指导教师签字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）</a:t>
                      </a:r>
                      <a:endParaRPr lang="zh-CN" sz="2000" kern="100" dirty="0">
                        <a:effectLst/>
                        <a:latin typeface="黑体" pitchFamily="49" charset="-122"/>
                        <a:ea typeface="黑体" pitchFamily="49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2022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年</a:t>
                      </a:r>
                      <a:r>
                        <a:rPr lang="en-US" altLang="zh-CN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月</a:t>
                      </a:r>
                      <a:r>
                        <a:rPr lang="en-US" altLang="zh-CN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日</a:t>
                      </a:r>
                      <a:r>
                        <a:rPr lang="en-US" altLang="zh-CN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-2022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年</a:t>
                      </a:r>
                      <a:r>
                        <a:rPr lang="en-US" altLang="zh-CN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月</a:t>
                      </a:r>
                      <a:r>
                        <a:rPr lang="en-US" altLang="zh-CN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7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日</a:t>
                      </a:r>
                      <a:r>
                        <a:rPr kumimoji="0" lang="en-US" altLang="zh-CN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(</a:t>
                      </a:r>
                      <a:r>
                        <a:rPr kumimoji="0" lang="zh-CN" altLang="en-US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段考前两周</a:t>
                      </a:r>
                      <a:r>
                        <a:rPr kumimoji="0" lang="en-US" altLang="zh-CN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)</a:t>
                      </a:r>
                      <a:endParaRPr lang="zh-CN" sz="2000" kern="100" dirty="0">
                        <a:effectLst/>
                        <a:latin typeface="黑体" pitchFamily="49" charset="-122"/>
                        <a:ea typeface="黑体" pitchFamily="49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8011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6</a:t>
                      </a:r>
                      <a:r>
                        <a:rPr lang="zh-CN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、论文</a:t>
                      </a:r>
                      <a:r>
                        <a:rPr 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答辩</a:t>
                      </a:r>
                      <a:endParaRPr lang="en-US" altLang="zh-CN" sz="2000" kern="100" dirty="0"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（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备齐指导教师签字的纸版开题报告、过程记录、结题报告，以及结题报告的</a:t>
                      </a:r>
                      <a:r>
                        <a:rPr lang="en-US" altLang="zh-CN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ppt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</a:rPr>
                        <a:t>讲稿，交给李淑花老师留底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）</a:t>
                      </a:r>
                      <a:endParaRPr lang="zh-CN" sz="2000" kern="100" dirty="0">
                        <a:effectLst/>
                        <a:latin typeface="黑体" pitchFamily="49" charset="-122"/>
                        <a:ea typeface="黑体" pitchFamily="49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2022.1.10-2022.1.14(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段考前一周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)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某天下午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16:30—17:30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，到指定教室答辩时间为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10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分钟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【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每人必须参加答辩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】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提交截止日期：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2022.1.21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（放寒假前）</a:t>
                      </a:r>
                      <a:endParaRPr lang="en-US" altLang="zh-CN" sz="2000" kern="100" dirty="0"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2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7</a:t>
                      </a:r>
                      <a:r>
                        <a:rPr lang="zh-CN" altLang="en-US" sz="2000" kern="100" dirty="0">
                          <a:effectLst/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、云平台上传论文</a:t>
                      </a:r>
                      <a:endParaRPr lang="zh-CN" sz="2000" kern="100" dirty="0">
                        <a:effectLst/>
                        <a:latin typeface="黑体" pitchFamily="49" charset="-122"/>
                        <a:ea typeface="黑体" pitchFamily="49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2022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年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月</a:t>
                      </a: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21</a:t>
                      </a:r>
                      <a:r>
                        <a:rPr lang="zh-CN" altLang="en-US" sz="2000" kern="100" dirty="0"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日（放寒假前）</a:t>
                      </a:r>
                      <a:endParaRPr lang="en-US" altLang="zh-CN" sz="2000" kern="100" dirty="0"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8358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184263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86956" y="261584"/>
            <a:ext cx="12226779" cy="677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en-US" altLang="zh-CN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06 </a:t>
            </a:r>
            <a:r>
              <a:rPr lang="zh-CN" alt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温馨提示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2013527" y="139149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、记录研究过程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、论文格式要规范（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开题、结题报告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  <a:p>
            <a:pPr algn="l"/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、不要一人忙，众人闲，养出懒汉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、杜绝网上大段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，否则不合格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、每位同学们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保存好电子版文件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，会有很多地方需要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龙顺成合影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64" y="4579393"/>
            <a:ext cx="2017428" cy="15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照片 09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56" y="4571241"/>
            <a:ext cx="2013900" cy="15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420" y="4579393"/>
            <a:ext cx="2050440" cy="1512000"/>
          </a:xfrm>
          <a:prstGeom prst="rect">
            <a:avLst/>
          </a:prstGeom>
        </p:spPr>
      </p:pic>
      <p:pic>
        <p:nvPicPr>
          <p:cNvPr id="8" name="Picture 3" descr="IMG_139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59724" y="4586370"/>
            <a:ext cx="2022174" cy="15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IMG_5166"/>
          <p:cNvPicPr>
            <a:picLocks noRot="1"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763" y="4571241"/>
            <a:ext cx="1132572" cy="15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3823096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86956" y="261584"/>
            <a:ext cx="12226779" cy="677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en-US" altLang="zh-CN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01 </a:t>
            </a:r>
            <a:r>
              <a:rPr lang="zh-CN" alt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什么是研究性学习？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6" y="3503939"/>
            <a:ext cx="3151909" cy="31151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084080"/>
            <a:ext cx="3259282" cy="21879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61" y="938692"/>
            <a:ext cx="2990360" cy="19903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032" y="1084080"/>
            <a:ext cx="3121629" cy="20821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文本框 7"/>
          <p:cNvSpPr txBox="1"/>
          <p:nvPr/>
        </p:nvSpPr>
        <p:spPr>
          <a:xfrm>
            <a:off x="4324032" y="3685553"/>
            <a:ext cx="7442498" cy="2751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/>
              <a:t>像科学家一样进行科研活动，在科研活动中进行自主、合作、探究学习。</a:t>
            </a:r>
            <a:endParaRPr lang="en-US" altLang="zh-CN" sz="2000" b="1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/>
              <a:t>实质是一种学习方式：改变老师讲、学生听的课堂教学方式，要求学生在自主解决问题的过程中，学会学习、学会思考，学会实践、学会创新，增强实践能力与创新精神。</a:t>
            </a:r>
            <a:endParaRPr lang="en-US" altLang="zh-CN" sz="2000" b="1" dirty="0"/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/>
              <a:t>它的重点在通过研究课题深入学习，锻炼能力，并非出科研成果，但必须有研究结果。</a:t>
            </a:r>
          </a:p>
        </p:txBody>
      </p:sp>
    </p:spTree>
    <p:extLst>
      <p:ext uri="{BB962C8B-B14F-4D97-AF65-F5344CB8AC3E}">
        <p14:creationId xmlns:p14="http://schemas.microsoft.com/office/powerpoint/2010/main" val="1436947607"/>
      </p:ext>
    </p:extLst>
  </p:cSld>
  <p:clrMapOvr>
    <a:masterClrMapping/>
  </p:clrMapOvr>
  <p:transition spd="slow" advClick="0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571" y="4267524"/>
            <a:ext cx="5971429" cy="25904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0611" y="99696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祝福大家</a:t>
            </a:r>
            <a:b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b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研究性学习顺利，成果丰硕！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26730" y="6179344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</a:t>
            </a:r>
            <a:r>
              <a:rPr lang="zh-CN" altLang="en-US" b="1" dirty="0"/>
              <a:t>年</a:t>
            </a:r>
            <a:r>
              <a:rPr lang="en-US" altLang="zh-CN" b="1" dirty="0"/>
              <a:t>11</a:t>
            </a:r>
            <a:r>
              <a:rPr lang="zh-CN" altLang="en-US" b="1" dirty="0"/>
              <a:t>月</a:t>
            </a:r>
            <a:r>
              <a:rPr lang="en-US" altLang="zh-CN" b="1"/>
              <a:t>4</a:t>
            </a:r>
            <a:r>
              <a:rPr lang="zh-CN" altLang="en-US" b="1"/>
              <a:t>日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8126730" y="5661422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</a:t>
            </a:r>
            <a:r>
              <a:rPr lang="zh-CN" altLang="en-US" b="1" dirty="0"/>
              <a:t>级高一年级研究性学习项目组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936" y="2986303"/>
            <a:ext cx="37909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05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86956" y="261584"/>
            <a:ext cx="12226779" cy="677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en-US" altLang="zh-CN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02 </a:t>
            </a:r>
            <a:r>
              <a:rPr lang="zh-CN" alt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为什么要做研究性学习？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37521" y="1269411"/>
            <a:ext cx="861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、（必修课）国家课程改革的需要，是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国家必修课程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，必须修满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个学分方能毕业。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37521" y="2027748"/>
            <a:ext cx="8154664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、（课题的选择性）改变课堂灌输式的机械学习方式，满足个性化发展的需要，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促进同学们的全面富有个性的发展。自主选题、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自我规划。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37520" y="3171848"/>
            <a:ext cx="8514979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、（课题的实践性）解放同学们的手、脑及学习空间，鼓励同学们到大自然去、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到社会中去，观测、调查、采访、实验、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合作、交流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、倾听。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37521" y="4429110"/>
            <a:ext cx="7919156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、（探究的深入性）通过科研活动的拓展深入，帮助同学们深化课堂学习。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自主招生、出国、竞赛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积累经历。</a:t>
            </a:r>
          </a:p>
        </p:txBody>
      </p:sp>
      <p:pic>
        <p:nvPicPr>
          <p:cNvPr id="28" name="图片 27" descr="IMAG051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124" y="4526094"/>
            <a:ext cx="2849997" cy="1899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 descr="0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69" y="651901"/>
            <a:ext cx="1525905" cy="203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图片 29" descr="20140905_14524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044" y="2967970"/>
            <a:ext cx="1836156" cy="1266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文本框 30"/>
          <p:cNvSpPr txBox="1"/>
          <p:nvPr/>
        </p:nvSpPr>
        <p:spPr>
          <a:xfrm>
            <a:off x="963630" y="5686372"/>
            <a:ext cx="5494770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</a:rPr>
              <a:t>终身学习、自主发展、沟通合作</a:t>
            </a:r>
          </a:p>
        </p:txBody>
      </p:sp>
    </p:spTree>
    <p:extLst>
      <p:ext uri="{BB962C8B-B14F-4D97-AF65-F5344CB8AC3E}">
        <p14:creationId xmlns:p14="http://schemas.microsoft.com/office/powerpoint/2010/main" val="862873728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E781286-2309-4EB4-ACD0-442CFE17E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95" y="1199267"/>
            <a:ext cx="10650436" cy="33056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A8E0B3-64CB-4291-B5FF-BD9BAD524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5" y="2907057"/>
            <a:ext cx="11183911" cy="3639058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FA6B8295-52F6-4658-8B1B-89490162AA2B}"/>
              </a:ext>
            </a:extLst>
          </p:cNvPr>
          <p:cNvSpPr/>
          <p:nvPr/>
        </p:nvSpPr>
        <p:spPr>
          <a:xfrm>
            <a:off x="1081769" y="2020053"/>
            <a:ext cx="2221775" cy="832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838AF1B-F1A7-4A23-AE8B-2C568E75F569}"/>
              </a:ext>
            </a:extLst>
          </p:cNvPr>
          <p:cNvCxnSpPr/>
          <p:nvPr/>
        </p:nvCxnSpPr>
        <p:spPr>
          <a:xfrm>
            <a:off x="6369964" y="4619874"/>
            <a:ext cx="46677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ACA41B0-3F98-4588-B52A-B4682B429A14}"/>
              </a:ext>
            </a:extLst>
          </p:cNvPr>
          <p:cNvCxnSpPr/>
          <p:nvPr/>
        </p:nvCxnSpPr>
        <p:spPr>
          <a:xfrm>
            <a:off x="792995" y="5283186"/>
            <a:ext cx="66404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7">
            <a:extLst>
              <a:ext uri="{FF2B5EF4-FFF2-40B4-BE49-F238E27FC236}">
                <a16:creationId xmlns:a16="http://schemas.microsoft.com/office/drawing/2014/main" id="{73D3A580-9364-43F2-8FFC-885F29763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6" y="261584"/>
            <a:ext cx="12226779" cy="677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en-US" altLang="zh-CN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02 </a:t>
            </a:r>
            <a:r>
              <a:rPr lang="zh-CN" alt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为什么要做研究性学习？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88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65" y="3521098"/>
            <a:ext cx="6735128" cy="3125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234" y="253170"/>
            <a:ext cx="4401143" cy="2996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808" y="341448"/>
            <a:ext cx="4104396" cy="520942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本框 5"/>
          <p:cNvSpPr txBox="1"/>
          <p:nvPr/>
        </p:nvSpPr>
        <p:spPr>
          <a:xfrm>
            <a:off x="192518" y="974992"/>
            <a:ext cx="2242923" cy="677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algn="ctr" defTabSz="1450340">
              <a:defRPr sz="4000" b="1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US" dirty="0"/>
              <a:t>发表文章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5232000" y="3432964"/>
            <a:ext cx="987136" cy="356588"/>
          </a:xfrm>
          <a:custGeom>
            <a:avLst/>
            <a:gdLst>
              <a:gd name="connsiteX0" fmla="*/ 706581 w 987136"/>
              <a:gd name="connsiteY0" fmla="*/ 55252 h 356588"/>
              <a:gd name="connsiteX1" fmla="*/ 633845 w 987136"/>
              <a:gd name="connsiteY1" fmla="*/ 24079 h 356588"/>
              <a:gd name="connsiteX2" fmla="*/ 207818 w 987136"/>
              <a:gd name="connsiteY2" fmla="*/ 24079 h 356588"/>
              <a:gd name="connsiteX3" fmla="*/ 124690 w 987136"/>
              <a:gd name="connsiteY3" fmla="*/ 34470 h 356588"/>
              <a:gd name="connsiteX4" fmla="*/ 62345 w 987136"/>
              <a:gd name="connsiteY4" fmla="*/ 55252 h 356588"/>
              <a:gd name="connsiteX5" fmla="*/ 10390 w 987136"/>
              <a:gd name="connsiteY5" fmla="*/ 148770 h 356588"/>
              <a:gd name="connsiteX6" fmla="*/ 0 w 987136"/>
              <a:gd name="connsiteY6" fmla="*/ 179943 h 356588"/>
              <a:gd name="connsiteX7" fmla="*/ 31172 w 987136"/>
              <a:gd name="connsiteY7" fmla="*/ 283852 h 356588"/>
              <a:gd name="connsiteX8" fmla="*/ 62345 w 987136"/>
              <a:gd name="connsiteY8" fmla="*/ 294243 h 356588"/>
              <a:gd name="connsiteX9" fmla="*/ 135081 w 987136"/>
              <a:gd name="connsiteY9" fmla="*/ 335807 h 356588"/>
              <a:gd name="connsiteX10" fmla="*/ 259772 w 987136"/>
              <a:gd name="connsiteY10" fmla="*/ 356588 h 356588"/>
              <a:gd name="connsiteX11" fmla="*/ 633845 w 987136"/>
              <a:gd name="connsiteY11" fmla="*/ 346197 h 356588"/>
              <a:gd name="connsiteX12" fmla="*/ 779318 w 987136"/>
              <a:gd name="connsiteY12" fmla="*/ 335807 h 356588"/>
              <a:gd name="connsiteX13" fmla="*/ 841663 w 987136"/>
              <a:gd name="connsiteY13" fmla="*/ 315025 h 356588"/>
              <a:gd name="connsiteX14" fmla="*/ 924790 w 987136"/>
              <a:gd name="connsiteY14" fmla="*/ 294243 h 356588"/>
              <a:gd name="connsiteX15" fmla="*/ 955963 w 987136"/>
              <a:gd name="connsiteY15" fmla="*/ 273461 h 356588"/>
              <a:gd name="connsiteX16" fmla="*/ 966354 w 987136"/>
              <a:gd name="connsiteY16" fmla="*/ 211116 h 356588"/>
              <a:gd name="connsiteX17" fmla="*/ 987136 w 987136"/>
              <a:gd name="connsiteY17" fmla="*/ 148770 h 356588"/>
              <a:gd name="connsiteX18" fmla="*/ 976745 w 987136"/>
              <a:gd name="connsiteY18" fmla="*/ 96816 h 356588"/>
              <a:gd name="connsiteX19" fmla="*/ 945572 w 987136"/>
              <a:gd name="connsiteY19" fmla="*/ 86425 h 356588"/>
              <a:gd name="connsiteX20" fmla="*/ 904009 w 987136"/>
              <a:gd name="connsiteY20" fmla="*/ 76034 h 356588"/>
              <a:gd name="connsiteX21" fmla="*/ 831272 w 987136"/>
              <a:gd name="connsiteY21" fmla="*/ 55252 h 356588"/>
              <a:gd name="connsiteX22" fmla="*/ 706581 w 987136"/>
              <a:gd name="connsiteY22" fmla="*/ 55252 h 35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87136" h="356588">
                <a:moveTo>
                  <a:pt x="706581" y="55252"/>
                </a:moveTo>
                <a:cubicBezTo>
                  <a:pt x="673677" y="50057"/>
                  <a:pt x="658337" y="33876"/>
                  <a:pt x="633845" y="24079"/>
                </a:cubicBezTo>
                <a:cubicBezTo>
                  <a:pt x="502174" y="-28590"/>
                  <a:pt x="320211" y="21121"/>
                  <a:pt x="207818" y="24079"/>
                </a:cubicBezTo>
                <a:cubicBezTo>
                  <a:pt x="180109" y="27543"/>
                  <a:pt x="151995" y="28619"/>
                  <a:pt x="124690" y="34470"/>
                </a:cubicBezTo>
                <a:cubicBezTo>
                  <a:pt x="103270" y="39060"/>
                  <a:pt x="62345" y="55252"/>
                  <a:pt x="62345" y="55252"/>
                </a:cubicBezTo>
                <a:cubicBezTo>
                  <a:pt x="15683" y="101914"/>
                  <a:pt x="35818" y="72485"/>
                  <a:pt x="10390" y="148770"/>
                </a:cubicBezTo>
                <a:lnTo>
                  <a:pt x="0" y="179943"/>
                </a:lnTo>
                <a:cubicBezTo>
                  <a:pt x="4721" y="208271"/>
                  <a:pt x="7008" y="259688"/>
                  <a:pt x="31172" y="283852"/>
                </a:cubicBezTo>
                <a:cubicBezTo>
                  <a:pt x="38917" y="291597"/>
                  <a:pt x="52548" y="289345"/>
                  <a:pt x="62345" y="294243"/>
                </a:cubicBezTo>
                <a:cubicBezTo>
                  <a:pt x="122631" y="324386"/>
                  <a:pt x="62224" y="308486"/>
                  <a:pt x="135081" y="335807"/>
                </a:cubicBezTo>
                <a:cubicBezTo>
                  <a:pt x="169403" y="348677"/>
                  <a:pt x="229609" y="352818"/>
                  <a:pt x="259772" y="356588"/>
                </a:cubicBezTo>
                <a:lnTo>
                  <a:pt x="633845" y="346197"/>
                </a:lnTo>
                <a:cubicBezTo>
                  <a:pt x="682421" y="344254"/>
                  <a:pt x="731241" y="343018"/>
                  <a:pt x="779318" y="335807"/>
                </a:cubicBezTo>
                <a:cubicBezTo>
                  <a:pt x="800981" y="332558"/>
                  <a:pt x="820881" y="321952"/>
                  <a:pt x="841663" y="315025"/>
                </a:cubicBezTo>
                <a:cubicBezTo>
                  <a:pt x="889589" y="299049"/>
                  <a:pt x="862098" y="306782"/>
                  <a:pt x="924790" y="294243"/>
                </a:cubicBezTo>
                <a:cubicBezTo>
                  <a:pt x="935181" y="287316"/>
                  <a:pt x="950378" y="284631"/>
                  <a:pt x="955963" y="273461"/>
                </a:cubicBezTo>
                <a:cubicBezTo>
                  <a:pt x="965385" y="254617"/>
                  <a:pt x="961244" y="231555"/>
                  <a:pt x="966354" y="211116"/>
                </a:cubicBezTo>
                <a:cubicBezTo>
                  <a:pt x="971667" y="189864"/>
                  <a:pt x="980209" y="169552"/>
                  <a:pt x="987136" y="148770"/>
                </a:cubicBezTo>
                <a:cubicBezTo>
                  <a:pt x="983672" y="131452"/>
                  <a:pt x="986542" y="111511"/>
                  <a:pt x="976745" y="96816"/>
                </a:cubicBezTo>
                <a:cubicBezTo>
                  <a:pt x="970669" y="87703"/>
                  <a:pt x="956104" y="89434"/>
                  <a:pt x="945572" y="86425"/>
                </a:cubicBezTo>
                <a:cubicBezTo>
                  <a:pt x="931841" y="82502"/>
                  <a:pt x="917740" y="79957"/>
                  <a:pt x="904009" y="76034"/>
                </a:cubicBezTo>
                <a:cubicBezTo>
                  <a:pt x="799671" y="46223"/>
                  <a:pt x="961193" y="87732"/>
                  <a:pt x="831272" y="55252"/>
                </a:cubicBezTo>
                <a:cubicBezTo>
                  <a:pt x="775609" y="-413"/>
                  <a:pt x="739485" y="60447"/>
                  <a:pt x="706581" y="55252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590661"/>
      </p:ext>
    </p:extLst>
  </p:cSld>
  <p:clrMapOvr>
    <a:masterClrMapping/>
  </p:clrMapOvr>
  <p:transition spd="slow" advClick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06216" y="154473"/>
            <a:ext cx="2242923" cy="677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algn="ctr" defTabSz="1450340">
              <a:defRPr sz="4000" b="1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US" dirty="0"/>
              <a:t>发表文章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7" y="3669243"/>
            <a:ext cx="6602708" cy="2943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991" y="412317"/>
            <a:ext cx="4247619" cy="55047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2" descr="DSC_144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9" t="28766" r="16490" b="27859"/>
          <a:stretch>
            <a:fillRect/>
          </a:stretch>
        </p:blipFill>
        <p:spPr bwMode="auto">
          <a:xfrm>
            <a:off x="4718611" y="242608"/>
            <a:ext cx="2595771" cy="31041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678" y="1073164"/>
            <a:ext cx="2920035" cy="22761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任意多边形 12"/>
          <p:cNvSpPr/>
          <p:nvPr/>
        </p:nvSpPr>
        <p:spPr>
          <a:xfrm>
            <a:off x="2887695" y="3500224"/>
            <a:ext cx="1920214" cy="846666"/>
          </a:xfrm>
          <a:custGeom>
            <a:avLst/>
            <a:gdLst>
              <a:gd name="connsiteX0" fmla="*/ 541867 w 1920214"/>
              <a:gd name="connsiteY0" fmla="*/ 22577 h 846666"/>
              <a:gd name="connsiteX1" fmla="*/ 338667 w 1920214"/>
              <a:gd name="connsiteY1" fmla="*/ 56444 h 846666"/>
              <a:gd name="connsiteX2" fmla="*/ 225778 w 1920214"/>
              <a:gd name="connsiteY2" fmla="*/ 79022 h 846666"/>
              <a:gd name="connsiteX3" fmla="*/ 169334 w 1920214"/>
              <a:gd name="connsiteY3" fmla="*/ 101600 h 846666"/>
              <a:gd name="connsiteX4" fmla="*/ 90312 w 1920214"/>
              <a:gd name="connsiteY4" fmla="*/ 135466 h 846666"/>
              <a:gd name="connsiteX5" fmla="*/ 67734 w 1920214"/>
              <a:gd name="connsiteY5" fmla="*/ 169333 h 846666"/>
              <a:gd name="connsiteX6" fmla="*/ 33867 w 1920214"/>
              <a:gd name="connsiteY6" fmla="*/ 203200 h 846666"/>
              <a:gd name="connsiteX7" fmla="*/ 0 w 1920214"/>
              <a:gd name="connsiteY7" fmla="*/ 282222 h 846666"/>
              <a:gd name="connsiteX8" fmla="*/ 11289 w 1920214"/>
              <a:gd name="connsiteY8" fmla="*/ 654755 h 846666"/>
              <a:gd name="connsiteX9" fmla="*/ 45156 w 1920214"/>
              <a:gd name="connsiteY9" fmla="*/ 677333 h 846666"/>
              <a:gd name="connsiteX10" fmla="*/ 90312 w 1920214"/>
              <a:gd name="connsiteY10" fmla="*/ 699911 h 846666"/>
              <a:gd name="connsiteX11" fmla="*/ 124178 w 1920214"/>
              <a:gd name="connsiteY11" fmla="*/ 722488 h 846666"/>
              <a:gd name="connsiteX12" fmla="*/ 180623 w 1920214"/>
              <a:gd name="connsiteY12" fmla="*/ 745066 h 846666"/>
              <a:gd name="connsiteX13" fmla="*/ 225778 w 1920214"/>
              <a:gd name="connsiteY13" fmla="*/ 778933 h 846666"/>
              <a:gd name="connsiteX14" fmla="*/ 304800 w 1920214"/>
              <a:gd name="connsiteY14" fmla="*/ 790222 h 846666"/>
              <a:gd name="connsiteX15" fmla="*/ 383823 w 1920214"/>
              <a:gd name="connsiteY15" fmla="*/ 824088 h 846666"/>
              <a:gd name="connsiteX16" fmla="*/ 519289 w 1920214"/>
              <a:gd name="connsiteY16" fmla="*/ 846666 h 846666"/>
              <a:gd name="connsiteX17" fmla="*/ 1433689 w 1920214"/>
              <a:gd name="connsiteY17" fmla="*/ 812800 h 846666"/>
              <a:gd name="connsiteX18" fmla="*/ 1524000 w 1920214"/>
              <a:gd name="connsiteY18" fmla="*/ 790222 h 846666"/>
              <a:gd name="connsiteX19" fmla="*/ 1614312 w 1920214"/>
              <a:gd name="connsiteY19" fmla="*/ 745066 h 846666"/>
              <a:gd name="connsiteX20" fmla="*/ 1659467 w 1920214"/>
              <a:gd name="connsiteY20" fmla="*/ 733777 h 846666"/>
              <a:gd name="connsiteX21" fmla="*/ 1783645 w 1920214"/>
              <a:gd name="connsiteY21" fmla="*/ 666044 h 846666"/>
              <a:gd name="connsiteX22" fmla="*/ 1828800 w 1920214"/>
              <a:gd name="connsiteY22" fmla="*/ 632177 h 846666"/>
              <a:gd name="connsiteX23" fmla="*/ 1896534 w 1920214"/>
              <a:gd name="connsiteY23" fmla="*/ 575733 h 846666"/>
              <a:gd name="connsiteX24" fmla="*/ 1907823 w 1920214"/>
              <a:gd name="connsiteY24" fmla="*/ 530577 h 846666"/>
              <a:gd name="connsiteX25" fmla="*/ 1919112 w 1920214"/>
              <a:gd name="connsiteY25" fmla="*/ 496711 h 846666"/>
              <a:gd name="connsiteX26" fmla="*/ 1907823 w 1920214"/>
              <a:gd name="connsiteY26" fmla="*/ 304800 h 846666"/>
              <a:gd name="connsiteX27" fmla="*/ 1806223 w 1920214"/>
              <a:gd name="connsiteY27" fmla="*/ 237066 h 846666"/>
              <a:gd name="connsiteX28" fmla="*/ 1772356 w 1920214"/>
              <a:gd name="connsiteY28" fmla="*/ 203200 h 846666"/>
              <a:gd name="connsiteX29" fmla="*/ 1693334 w 1920214"/>
              <a:gd name="connsiteY29" fmla="*/ 180622 h 846666"/>
              <a:gd name="connsiteX30" fmla="*/ 1614312 w 1920214"/>
              <a:gd name="connsiteY30" fmla="*/ 158044 h 846666"/>
              <a:gd name="connsiteX31" fmla="*/ 1569156 w 1920214"/>
              <a:gd name="connsiteY31" fmla="*/ 135466 h 846666"/>
              <a:gd name="connsiteX32" fmla="*/ 1478845 w 1920214"/>
              <a:gd name="connsiteY32" fmla="*/ 101600 h 846666"/>
              <a:gd name="connsiteX33" fmla="*/ 1365956 w 1920214"/>
              <a:gd name="connsiteY33" fmla="*/ 79022 h 846666"/>
              <a:gd name="connsiteX34" fmla="*/ 1264356 w 1920214"/>
              <a:gd name="connsiteY34" fmla="*/ 56444 h 846666"/>
              <a:gd name="connsiteX35" fmla="*/ 1162756 w 1920214"/>
              <a:gd name="connsiteY35" fmla="*/ 45155 h 846666"/>
              <a:gd name="connsiteX36" fmla="*/ 1106312 w 1920214"/>
              <a:gd name="connsiteY36" fmla="*/ 22577 h 846666"/>
              <a:gd name="connsiteX37" fmla="*/ 970845 w 1920214"/>
              <a:gd name="connsiteY37" fmla="*/ 0 h 846666"/>
              <a:gd name="connsiteX38" fmla="*/ 564445 w 1920214"/>
              <a:gd name="connsiteY38" fmla="*/ 11288 h 846666"/>
              <a:gd name="connsiteX39" fmla="*/ 541867 w 1920214"/>
              <a:gd name="connsiteY39" fmla="*/ 22577 h 84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20214" h="846666">
                <a:moveTo>
                  <a:pt x="541867" y="22577"/>
                </a:moveTo>
                <a:cubicBezTo>
                  <a:pt x="504237" y="30103"/>
                  <a:pt x="504397" y="18198"/>
                  <a:pt x="338667" y="56444"/>
                </a:cubicBezTo>
                <a:cubicBezTo>
                  <a:pt x="284478" y="68949"/>
                  <a:pt x="273585" y="63086"/>
                  <a:pt x="225778" y="79022"/>
                </a:cubicBezTo>
                <a:cubicBezTo>
                  <a:pt x="206554" y="85430"/>
                  <a:pt x="188308" y="94485"/>
                  <a:pt x="169334" y="101600"/>
                </a:cubicBezTo>
                <a:cubicBezTo>
                  <a:pt x="102885" y="126518"/>
                  <a:pt x="169610" y="95816"/>
                  <a:pt x="90312" y="135466"/>
                </a:cubicBezTo>
                <a:cubicBezTo>
                  <a:pt x="82786" y="146755"/>
                  <a:pt x="76420" y="158910"/>
                  <a:pt x="67734" y="169333"/>
                </a:cubicBezTo>
                <a:cubicBezTo>
                  <a:pt x="57513" y="181598"/>
                  <a:pt x="43147" y="190209"/>
                  <a:pt x="33867" y="203200"/>
                </a:cubicBezTo>
                <a:cubicBezTo>
                  <a:pt x="16429" y="227613"/>
                  <a:pt x="9213" y="254584"/>
                  <a:pt x="0" y="282222"/>
                </a:cubicBezTo>
                <a:cubicBezTo>
                  <a:pt x="3763" y="406400"/>
                  <a:pt x="-2818" y="531324"/>
                  <a:pt x="11289" y="654755"/>
                </a:cubicBezTo>
                <a:cubicBezTo>
                  <a:pt x="12830" y="668235"/>
                  <a:pt x="33376" y="670602"/>
                  <a:pt x="45156" y="677333"/>
                </a:cubicBezTo>
                <a:cubicBezTo>
                  <a:pt x="59767" y="685682"/>
                  <a:pt x="75701" y="691562"/>
                  <a:pt x="90312" y="699911"/>
                </a:cubicBezTo>
                <a:cubicBezTo>
                  <a:pt x="102092" y="706642"/>
                  <a:pt x="112043" y="716421"/>
                  <a:pt x="124178" y="722488"/>
                </a:cubicBezTo>
                <a:cubicBezTo>
                  <a:pt x="142303" y="731550"/>
                  <a:pt x="162909" y="735225"/>
                  <a:pt x="180623" y="745066"/>
                </a:cubicBezTo>
                <a:cubicBezTo>
                  <a:pt x="197070" y="754203"/>
                  <a:pt x="208096" y="772503"/>
                  <a:pt x="225778" y="778933"/>
                </a:cubicBezTo>
                <a:cubicBezTo>
                  <a:pt x="250784" y="788026"/>
                  <a:pt x="278459" y="786459"/>
                  <a:pt x="304800" y="790222"/>
                </a:cubicBezTo>
                <a:cubicBezTo>
                  <a:pt x="337115" y="806379"/>
                  <a:pt x="350597" y="815782"/>
                  <a:pt x="383823" y="824088"/>
                </a:cubicBezTo>
                <a:cubicBezTo>
                  <a:pt x="427847" y="835094"/>
                  <a:pt x="474678" y="840293"/>
                  <a:pt x="519289" y="846666"/>
                </a:cubicBezTo>
                <a:lnTo>
                  <a:pt x="1433689" y="812800"/>
                </a:lnTo>
                <a:cubicBezTo>
                  <a:pt x="1464670" y="811059"/>
                  <a:pt x="1494946" y="801117"/>
                  <a:pt x="1524000" y="790222"/>
                </a:cubicBezTo>
                <a:cubicBezTo>
                  <a:pt x="1555514" y="778404"/>
                  <a:pt x="1581660" y="753229"/>
                  <a:pt x="1614312" y="745066"/>
                </a:cubicBezTo>
                <a:cubicBezTo>
                  <a:pt x="1629364" y="741303"/>
                  <a:pt x="1645146" y="739744"/>
                  <a:pt x="1659467" y="733777"/>
                </a:cubicBezTo>
                <a:cubicBezTo>
                  <a:pt x="1708670" y="713276"/>
                  <a:pt x="1743237" y="694907"/>
                  <a:pt x="1783645" y="666044"/>
                </a:cubicBezTo>
                <a:cubicBezTo>
                  <a:pt x="1798955" y="655108"/>
                  <a:pt x="1813490" y="643113"/>
                  <a:pt x="1828800" y="632177"/>
                </a:cubicBezTo>
                <a:cubicBezTo>
                  <a:pt x="1883814" y="592882"/>
                  <a:pt x="1843821" y="628446"/>
                  <a:pt x="1896534" y="575733"/>
                </a:cubicBezTo>
                <a:cubicBezTo>
                  <a:pt x="1900297" y="560681"/>
                  <a:pt x="1903561" y="545495"/>
                  <a:pt x="1907823" y="530577"/>
                </a:cubicBezTo>
                <a:cubicBezTo>
                  <a:pt x="1911092" y="519136"/>
                  <a:pt x="1919112" y="508610"/>
                  <a:pt x="1919112" y="496711"/>
                </a:cubicBezTo>
                <a:cubicBezTo>
                  <a:pt x="1919112" y="432630"/>
                  <a:pt x="1925428" y="366415"/>
                  <a:pt x="1907823" y="304800"/>
                </a:cubicBezTo>
                <a:cubicBezTo>
                  <a:pt x="1898335" y="271593"/>
                  <a:pt x="1830956" y="254732"/>
                  <a:pt x="1806223" y="237066"/>
                </a:cubicBezTo>
                <a:cubicBezTo>
                  <a:pt x="1793232" y="227787"/>
                  <a:pt x="1786635" y="210340"/>
                  <a:pt x="1772356" y="203200"/>
                </a:cubicBezTo>
                <a:cubicBezTo>
                  <a:pt x="1747853" y="190949"/>
                  <a:pt x="1719763" y="187830"/>
                  <a:pt x="1693334" y="180622"/>
                </a:cubicBezTo>
                <a:cubicBezTo>
                  <a:pt x="1667075" y="173460"/>
                  <a:pt x="1639550" y="168861"/>
                  <a:pt x="1614312" y="158044"/>
                </a:cubicBezTo>
                <a:cubicBezTo>
                  <a:pt x="1598844" y="151415"/>
                  <a:pt x="1584534" y="142301"/>
                  <a:pt x="1569156" y="135466"/>
                </a:cubicBezTo>
                <a:cubicBezTo>
                  <a:pt x="1559085" y="130990"/>
                  <a:pt x="1498217" y="106070"/>
                  <a:pt x="1478845" y="101600"/>
                </a:cubicBezTo>
                <a:cubicBezTo>
                  <a:pt x="1441453" y="92971"/>
                  <a:pt x="1403417" y="87347"/>
                  <a:pt x="1365956" y="79022"/>
                </a:cubicBezTo>
                <a:cubicBezTo>
                  <a:pt x="1332089" y="71496"/>
                  <a:pt x="1298577" y="62148"/>
                  <a:pt x="1264356" y="56444"/>
                </a:cubicBezTo>
                <a:cubicBezTo>
                  <a:pt x="1230745" y="50842"/>
                  <a:pt x="1196623" y="48918"/>
                  <a:pt x="1162756" y="45155"/>
                </a:cubicBezTo>
                <a:cubicBezTo>
                  <a:pt x="1143941" y="37629"/>
                  <a:pt x="1126126" y="26823"/>
                  <a:pt x="1106312" y="22577"/>
                </a:cubicBezTo>
                <a:cubicBezTo>
                  <a:pt x="894554" y="-22800"/>
                  <a:pt x="1071378" y="33508"/>
                  <a:pt x="970845" y="0"/>
                </a:cubicBezTo>
                <a:lnTo>
                  <a:pt x="564445" y="11288"/>
                </a:lnTo>
                <a:cubicBezTo>
                  <a:pt x="541582" y="12377"/>
                  <a:pt x="579497" y="15051"/>
                  <a:pt x="541867" y="22577"/>
                </a:cubicBezTo>
                <a:close/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902612"/>
      </p:ext>
    </p:extLst>
  </p:cSld>
  <p:clrMapOvr>
    <a:masterClrMapping/>
  </p:clrMapOvr>
  <p:transition spd="slow" advClick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06216" y="154473"/>
            <a:ext cx="2242923" cy="677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algn="ctr" defTabSz="1450340">
              <a:defRPr sz="4000" b="1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US" dirty="0"/>
              <a:t>竞赛得奖</a:t>
            </a: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150454" y="887562"/>
            <a:ext cx="4001201" cy="784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曾文远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年第四届丘成桐中学生数学奖铜奖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内容占位符 3" descr="IMG_235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7441" y="1818170"/>
            <a:ext cx="3487226" cy="2615420"/>
          </a:xfrm>
          <a:prstGeom prst="rect">
            <a:avLst/>
          </a:prstGeom>
        </p:spPr>
      </p:pic>
      <p:sp>
        <p:nvSpPr>
          <p:cNvPr id="15" name="TextBox 1"/>
          <p:cNvSpPr txBox="1"/>
          <p:nvPr/>
        </p:nvSpPr>
        <p:spPr>
          <a:xfrm>
            <a:off x="203682" y="4785126"/>
            <a:ext cx="3690985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zh-CN" sz="2400" dirty="0"/>
              <a:t>《三次函数切割线的斜率关系》</a:t>
            </a:r>
            <a:endParaRPr lang="zh-CN" altLang="en-US" sz="2400" dirty="0"/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4317289" y="799947"/>
            <a:ext cx="3506244" cy="959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陈博轩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2012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年第五届丘成桐中学生数学奖优胜奖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内容占位符 3" descr="IMG_264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5150" y="1810822"/>
            <a:ext cx="3506243" cy="2630115"/>
          </a:xfrm>
          <a:prstGeom prst="rect">
            <a:avLst/>
          </a:prstGeom>
        </p:spPr>
      </p:pic>
      <p:sp>
        <p:nvSpPr>
          <p:cNvPr id="18" name="TextBox 1"/>
          <p:cNvSpPr txBox="1"/>
          <p:nvPr/>
        </p:nvSpPr>
        <p:spPr>
          <a:xfrm>
            <a:off x="4355150" y="4785126"/>
            <a:ext cx="3383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《差分方程与微分方程间的关系及其解的性质的研究》</a:t>
            </a:r>
            <a:endParaRPr lang="zh-CN" altLang="en-US" sz="2400" dirty="0"/>
          </a:p>
        </p:txBody>
      </p:sp>
      <p:pic>
        <p:nvPicPr>
          <p:cNvPr id="19" name="内容占位符 3" descr="IMG_709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65753" y="1459062"/>
            <a:ext cx="3465273" cy="2599103"/>
          </a:xfrm>
          <a:prstGeom prst="rect">
            <a:avLst/>
          </a:prstGeom>
        </p:spPr>
      </p:pic>
      <p:sp>
        <p:nvSpPr>
          <p:cNvPr id="20" name="标题 1"/>
          <p:cNvSpPr txBox="1">
            <a:spLocks/>
          </p:cNvSpPr>
          <p:nvPr/>
        </p:nvSpPr>
        <p:spPr>
          <a:xfrm>
            <a:off x="8253140" y="316062"/>
            <a:ext cx="3690501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zh-CN" sz="2400" dirty="0">
                <a:ln w="0"/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王嘉琦、蔡立德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2013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年第六届丘成桐中学生数学奖铜奖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253140" y="4215739"/>
            <a:ext cx="38203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日的丘成桐中学科学奖颁奖典礼上，作为特邀嘉宾的清华大学招办主任于涵表示，获得丘成桐中学科学奖中的数学奖金奖、银奖、铜奖的国内高中生，如报考清华大学自主招生“新百年拔尖计划”，将可直接面试。我校</a:t>
            </a:r>
            <a:r>
              <a:rPr lang="zh-CN" altLang="zh-CN" sz="16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王嘉琦、蔡立德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同学凭借《</a:t>
            </a:r>
            <a:r>
              <a:rPr lang="zh-CN" altLang="zh-CN" sz="1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一类</a:t>
            </a:r>
            <a:r>
              <a:rPr lang="en-US" altLang="zh-CN" sz="1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Pell</a:t>
            </a:r>
            <a:r>
              <a:rPr lang="zh-CN" altLang="zh-CN" sz="1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方程的可解性研究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》获得铜奖，并通过面试，分别获得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分和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分的自主招生降分。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688376"/>
      </p:ext>
    </p:extLst>
  </p:cSld>
  <p:clrMapOvr>
    <a:masterClrMapping/>
  </p:clrMapOvr>
  <p:transition spd="slow" advClick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86956" y="261584"/>
            <a:ext cx="12226779" cy="677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en-US" altLang="zh-CN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03 </a:t>
            </a:r>
            <a:r>
              <a:rPr lang="zh-CN" alt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怎么做研究性学习？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788763" y="1920927"/>
            <a:ext cx="12686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自创课题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8462325" y="1899666"/>
            <a:ext cx="13025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参考课题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5760656" y="1899666"/>
            <a:ext cx="227818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确定课题（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选题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5760656" y="2541873"/>
            <a:ext cx="13484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组建小组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5764566" y="3168935"/>
            <a:ext cx="13484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申报课题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760656" y="3726760"/>
            <a:ext cx="234476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制定计划（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开题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5760656" y="4378501"/>
            <a:ext cx="13484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课题研究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60656" y="5112163"/>
            <a:ext cx="13484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撰写论文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5760656" y="6362243"/>
            <a:ext cx="134844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8.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上传论文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5760656" y="5726433"/>
            <a:ext cx="234476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课题答辩（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结题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69" name="下箭头 68"/>
          <p:cNvSpPr/>
          <p:nvPr/>
        </p:nvSpPr>
        <p:spPr>
          <a:xfrm>
            <a:off x="6317860" y="2268998"/>
            <a:ext cx="45719" cy="2447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下箭头 69"/>
          <p:cNvSpPr/>
          <p:nvPr/>
        </p:nvSpPr>
        <p:spPr>
          <a:xfrm>
            <a:off x="6317860" y="2911205"/>
            <a:ext cx="45719" cy="243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>
            <a:off x="6317860" y="3496063"/>
            <a:ext cx="45719" cy="202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下箭头 71"/>
          <p:cNvSpPr/>
          <p:nvPr/>
        </p:nvSpPr>
        <p:spPr>
          <a:xfrm>
            <a:off x="6317860" y="4124228"/>
            <a:ext cx="45719" cy="212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下箭头 72"/>
          <p:cNvSpPr/>
          <p:nvPr/>
        </p:nvSpPr>
        <p:spPr>
          <a:xfrm>
            <a:off x="6317860" y="4770990"/>
            <a:ext cx="45719" cy="2888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下箭头 73"/>
          <p:cNvSpPr/>
          <p:nvPr/>
        </p:nvSpPr>
        <p:spPr>
          <a:xfrm>
            <a:off x="6317860" y="5523699"/>
            <a:ext cx="45719" cy="1541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下箭头 74"/>
          <p:cNvSpPr/>
          <p:nvPr/>
        </p:nvSpPr>
        <p:spPr>
          <a:xfrm>
            <a:off x="6317860" y="6109833"/>
            <a:ext cx="45719" cy="2102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>
            <a:stCxn id="60" idx="1"/>
          </p:cNvCxnSpPr>
          <p:nvPr/>
        </p:nvCxnSpPr>
        <p:spPr>
          <a:xfrm flipH="1">
            <a:off x="8023503" y="2084332"/>
            <a:ext cx="438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59" idx="3"/>
            <a:endCxn id="61" idx="1"/>
          </p:cNvCxnSpPr>
          <p:nvPr/>
        </p:nvCxnSpPr>
        <p:spPr>
          <a:xfrm flipV="1">
            <a:off x="5057422" y="2084332"/>
            <a:ext cx="703234" cy="21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3402031" y="1135781"/>
            <a:ext cx="3171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研究性学习流程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63431" y="2284712"/>
            <a:ext cx="182604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研究性学习课题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选题网址</a:t>
            </a:r>
          </a:p>
        </p:txBody>
      </p:sp>
      <p:sp>
        <p:nvSpPr>
          <p:cNvPr id="38" name="TextBox 10"/>
          <p:cNvSpPr txBox="1"/>
          <p:nvPr/>
        </p:nvSpPr>
        <p:spPr>
          <a:xfrm>
            <a:off x="472380" y="3316672"/>
            <a:ext cx="4585042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无论自创课题还是选报老师提供的课题，必须选择指导老师，并且</a:t>
            </a:r>
            <a:r>
              <a:rPr lang="zh-CN" altLang="en-US" sz="3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一律以小组为单位进行申报。</a:t>
            </a:r>
            <a:r>
              <a:rPr lang="zh-CN" altLang="en-US" sz="30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小组长负责，其他成员无需重复申报。</a:t>
            </a:r>
            <a:endParaRPr lang="en-US" altLang="zh-CN" sz="3000" b="1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5869DA-D305-452A-A6D4-B551879C6D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6" y="93384"/>
            <a:ext cx="2268998" cy="226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46060"/>
      </p:ext>
    </p:extLst>
  </p:cSld>
  <p:clrMapOvr>
    <a:masterClrMapping/>
  </p:clrMapOvr>
  <p:transition spd="slow" advClick="0">
    <p:push dir="u"/>
  </p:transition>
</p:sld>
</file>

<file path=ppt/theme/theme1.xml><?xml version="1.0" encoding="utf-8"?>
<a:theme xmlns:a="http://schemas.openxmlformats.org/drawingml/2006/main" name="亮亮图文旗舰店https://liangliangtuwen.tmall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940</TotalTime>
  <Words>3300</Words>
  <Application>Microsoft Office PowerPoint</Application>
  <PresentationFormat>宽屏</PresentationFormat>
  <Paragraphs>297</Paragraphs>
  <Slides>30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Open Sans</vt:lpstr>
      <vt:lpstr>等线</vt:lpstr>
      <vt:lpstr>方正兰亭粗黑简体</vt:lpstr>
      <vt:lpstr>方正兰亭特黑简体</vt:lpstr>
      <vt:lpstr>黑体</vt:lpstr>
      <vt:lpstr>华文楷体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亮亮图文旗舰店https://liangliangtuwen.tmall.com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祝福大家  研究性学习顺利，成果丰硕！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Administrator</cp:lastModifiedBy>
  <cp:revision>101</cp:revision>
  <dcterms:created xsi:type="dcterms:W3CDTF">2016-02-14T05:57:00Z</dcterms:created>
  <dcterms:modified xsi:type="dcterms:W3CDTF">2021-11-04T05:04:03Z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  <property fmtid="{D5CDD505-2E9C-101B-9397-08002B2CF9AE}" pid="3" name="KSORubyTemplateID">
    <vt:lpwstr>8</vt:lpwstr>
  </property>
</Properties>
</file>